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6" r:id="rId5"/>
    <p:sldMasterId id="2147483671" r:id="rId6"/>
    <p:sldMasterId id="2147483702" r:id="rId7"/>
    <p:sldMasterId id="2147483721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</p:sldIdLst>
  <p:sldSz cy="5143500" cx="9144000"/>
  <p:notesSz cx="6858000" cy="9144000"/>
  <p:embeddedFontLst>
    <p:embeddedFont>
      <p:font typeface="Manrope SemiBold"/>
      <p:regular r:id="rId42"/>
      <p:bold r:id="rId43"/>
    </p:embeddedFont>
    <p:embeddedFont>
      <p:font typeface="Manrope"/>
      <p:regular r:id="rId44"/>
      <p:bold r:id="rId45"/>
    </p:embeddedFont>
    <p:embeddedFont>
      <p:font typeface="Manrope Medium"/>
      <p:regular r:id="rId46"/>
      <p:bold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417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54">
          <p15:clr>
            <a:srgbClr val="747775"/>
          </p15:clr>
        </p15:guide>
        <p15:guide id="4" orient="horz" pos="876">
          <p15:clr>
            <a:srgbClr val="747775"/>
          </p15:clr>
        </p15:guide>
        <p15:guide id="5" pos="150">
          <p15:clr>
            <a:srgbClr val="747775"/>
          </p15:clr>
        </p15:guide>
      </p15:sldGuideLst>
    </p:ext>
    <p:ext uri="http://customooxmlschemas.google.com/">
      <go:slidesCustomData xmlns:go="http://customooxmlschemas.google.com/" r:id="rId48" roundtripDataSignature="AMtx7mhuhNkHiLVvr6ZGeY0Ux/dMkuk0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417" orient="horz"/>
        <p:guide pos="2880"/>
        <p:guide pos="454" orient="horz"/>
        <p:guide pos="876" orient="horz"/>
        <p:guide pos="15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20" Type="http://schemas.openxmlformats.org/officeDocument/2006/relationships/slide" Target="slides/slide11.xml"/><Relationship Id="rId42" Type="http://schemas.openxmlformats.org/officeDocument/2006/relationships/font" Target="fonts/ManropeSemiBold-regular.fntdata"/><Relationship Id="rId41" Type="http://schemas.openxmlformats.org/officeDocument/2006/relationships/slide" Target="slides/slide32.xml"/><Relationship Id="rId22" Type="http://schemas.openxmlformats.org/officeDocument/2006/relationships/slide" Target="slides/slide13.xml"/><Relationship Id="rId44" Type="http://schemas.openxmlformats.org/officeDocument/2006/relationships/font" Target="fonts/Manrope-regular.fntdata"/><Relationship Id="rId21" Type="http://schemas.openxmlformats.org/officeDocument/2006/relationships/slide" Target="slides/slide12.xml"/><Relationship Id="rId43" Type="http://schemas.openxmlformats.org/officeDocument/2006/relationships/font" Target="fonts/ManropeSemiBold-bold.fntdata"/><Relationship Id="rId24" Type="http://schemas.openxmlformats.org/officeDocument/2006/relationships/slide" Target="slides/slide15.xml"/><Relationship Id="rId46" Type="http://schemas.openxmlformats.org/officeDocument/2006/relationships/font" Target="fonts/ManropeMedium-regular.fntdata"/><Relationship Id="rId23" Type="http://schemas.openxmlformats.org/officeDocument/2006/relationships/slide" Target="slides/slide14.xml"/><Relationship Id="rId45" Type="http://schemas.openxmlformats.org/officeDocument/2006/relationships/font" Target="fonts/Manrope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48" Type="http://customschemas.google.com/relationships/presentationmetadata" Target="metadata"/><Relationship Id="rId25" Type="http://schemas.openxmlformats.org/officeDocument/2006/relationships/slide" Target="slides/slide16.xml"/><Relationship Id="rId47" Type="http://schemas.openxmlformats.org/officeDocument/2006/relationships/font" Target="fonts/ManropeMedium-bold.fnt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slide" Target="slides/slide24.xml"/><Relationship Id="rId10" Type="http://schemas.openxmlformats.org/officeDocument/2006/relationships/slide" Target="slides/slide1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35" Type="http://schemas.openxmlformats.org/officeDocument/2006/relationships/slide" Target="slides/slide26.xml"/><Relationship Id="rId12" Type="http://schemas.openxmlformats.org/officeDocument/2006/relationships/slide" Target="slides/slide3.xml"/><Relationship Id="rId34" Type="http://schemas.openxmlformats.org/officeDocument/2006/relationships/slide" Target="slides/slide25.xml"/><Relationship Id="rId15" Type="http://schemas.openxmlformats.org/officeDocument/2006/relationships/slide" Target="slides/slide6.xml"/><Relationship Id="rId37" Type="http://schemas.openxmlformats.org/officeDocument/2006/relationships/slide" Target="slides/slide28.xml"/><Relationship Id="rId14" Type="http://schemas.openxmlformats.org/officeDocument/2006/relationships/slide" Target="slides/slide5.xml"/><Relationship Id="rId36" Type="http://schemas.openxmlformats.org/officeDocument/2006/relationships/slide" Target="slides/slide27.xml"/><Relationship Id="rId17" Type="http://schemas.openxmlformats.org/officeDocument/2006/relationships/slide" Target="slides/slide8.xml"/><Relationship Id="rId39" Type="http://schemas.openxmlformats.org/officeDocument/2006/relationships/slide" Target="slides/slide30.xml"/><Relationship Id="rId16" Type="http://schemas.openxmlformats.org/officeDocument/2006/relationships/slide" Target="slides/slide7.xml"/><Relationship Id="rId38" Type="http://schemas.openxmlformats.org/officeDocument/2006/relationships/slide" Target="slides/slide29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:notes"/>
          <p:cNvSpPr txBox="1"/>
          <p:nvPr>
            <p:ph idx="1" type="body"/>
          </p:nvPr>
        </p:nvSpPr>
        <p:spPr>
          <a:xfrm>
            <a:off x="914400" y="4343407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0" name="Google Shape;430;p1:notes"/>
          <p:cNvSpPr/>
          <p:nvPr>
            <p:ph idx="2" type="sldImg"/>
          </p:nvPr>
        </p:nvSpPr>
        <p:spPr>
          <a:xfrm>
            <a:off x="108908" y="685176"/>
            <a:ext cx="6640200" cy="3430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5" name="Google Shape;58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1" name="Google Shape;60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0" name="Google Shape;61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9" name="Google Shape;61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4" name="Google Shape;63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0" name="Google Shape;64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4" name="Google Shape;654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5" name="Google Shape;675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8" name="Google Shape;698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1" name="Google Shape;72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9" name="Google Shape;72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5" name="Google Shape;735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5" name="Google Shape;78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7" name="Google Shape;81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3" name="Google Shape;82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9" name="Google Shape;82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5" name="Google Shape;83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47" name="Google Shape;447;p3:notes"/>
          <p:cNvSpPr/>
          <p:nvPr>
            <p:ph idx="2" type="sldImg"/>
          </p:nvPr>
        </p:nvSpPr>
        <p:spPr>
          <a:xfrm>
            <a:off x="381000" y="685800"/>
            <a:ext cx="6097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5" name="Google Shape;84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1" name="Google Shape;85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1" name="Google Shape;86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8" name="Google Shape;478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2" name="Google Shape;522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selectel.ru" TargetMode="External"/><Relationship Id="rId3" Type="http://schemas.openxmlformats.org/officeDocument/2006/relationships/hyperlink" Target="https://t.me/SelectelNews" TargetMode="External"/><Relationship Id="rId4" Type="http://schemas.openxmlformats.org/officeDocument/2006/relationships/hyperlink" Target="https://vk.com/selectel" TargetMode="External"/><Relationship Id="rId5" Type="http://schemas.openxmlformats.org/officeDocument/2006/relationships/hyperlink" Target="https://www.facebook.com/selectel" TargetMode="External"/><Relationship Id="rId6" Type="http://schemas.openxmlformats.org/officeDocument/2006/relationships/image" Target="../media/image10.png"/><Relationship Id="rId7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hyperlink" Target="mailto:sales@selectel.ru" TargetMode="External"/><Relationship Id="rId9" Type="http://schemas.openxmlformats.org/officeDocument/2006/relationships/image" Target="../media/image32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1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1.png"/><Relationship Id="rId3" Type="http://schemas.openxmlformats.org/officeDocument/2006/relationships/image" Target="../media/image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http://selectel.ru" TargetMode="External"/><Relationship Id="rId3" Type="http://schemas.openxmlformats.org/officeDocument/2006/relationships/hyperlink" Target="https://t.me/SelectelNews" TargetMode="External"/><Relationship Id="rId4" Type="http://schemas.openxmlformats.org/officeDocument/2006/relationships/hyperlink" Target="https://vk.com/selectel" TargetMode="External"/><Relationship Id="rId5" Type="http://schemas.openxmlformats.org/officeDocument/2006/relationships/hyperlink" Target="https://www.facebook.com/selectel" TargetMode="External"/><Relationship Id="rId6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selectel.ru" TargetMode="External"/><Relationship Id="rId3" Type="http://schemas.openxmlformats.org/officeDocument/2006/relationships/hyperlink" Target="https://t.me/SelectelNews" TargetMode="External"/><Relationship Id="rId4" Type="http://schemas.openxmlformats.org/officeDocument/2006/relationships/hyperlink" Target="https://vk.com/selectel" TargetMode="External"/><Relationship Id="rId5" Type="http://schemas.openxmlformats.org/officeDocument/2006/relationships/hyperlink" Target="https://www.facebook.com/selectel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8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http://selectel.ru" TargetMode="External"/><Relationship Id="rId3" Type="http://schemas.openxmlformats.org/officeDocument/2006/relationships/hyperlink" Target="https://t.me/SelectelNews" TargetMode="External"/><Relationship Id="rId4" Type="http://schemas.openxmlformats.org/officeDocument/2006/relationships/hyperlink" Target="https://vk.com/selectel" TargetMode="External"/><Relationship Id="rId5" Type="http://schemas.openxmlformats.org/officeDocument/2006/relationships/hyperlink" Target="https://www.facebook.com/selectel" TargetMode="External"/><Relationship Id="rId6" Type="http://schemas.openxmlformats.org/officeDocument/2006/relationships/image" Target="../media/image1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http://selectel.ru" TargetMode="External"/><Relationship Id="rId3" Type="http://schemas.openxmlformats.org/officeDocument/2006/relationships/hyperlink" Target="https://t.me/SelectelNews" TargetMode="External"/><Relationship Id="rId4" Type="http://schemas.openxmlformats.org/officeDocument/2006/relationships/hyperlink" Target="https://vk.com/selectel" TargetMode="External"/><Relationship Id="rId5" Type="http://schemas.openxmlformats.org/officeDocument/2006/relationships/hyperlink" Target="https://www.facebook.com/selectel" TargetMode="External"/><Relationship Id="rId6" Type="http://schemas.openxmlformats.org/officeDocument/2006/relationships/image" Target="../media/image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http://selectel.ru" TargetMode="External"/><Relationship Id="rId3" Type="http://schemas.openxmlformats.org/officeDocument/2006/relationships/hyperlink" Target="https://t.me/SelectelNews" TargetMode="External"/><Relationship Id="rId4" Type="http://schemas.openxmlformats.org/officeDocument/2006/relationships/hyperlink" Target="https://vk.com/selectel" TargetMode="External"/><Relationship Id="rId5" Type="http://schemas.openxmlformats.org/officeDocument/2006/relationships/hyperlink" Target="https://www.facebook.com/selectel" TargetMode="External"/><Relationship Id="rId6" Type="http://schemas.openxmlformats.org/officeDocument/2006/relationships/image" Target="../media/image5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jp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(светлый)">
  <p:cSld name="1_Стандартный слайд с заголовком (светлый) 2">
    <p:bg>
      <p:bgPr>
        <a:solidFill>
          <a:schemeClr val="dk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25" y="315033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34"/>
          <p:cNvSpPr txBox="1"/>
          <p:nvPr>
            <p:ph type="ctrTitle"/>
          </p:nvPr>
        </p:nvSpPr>
        <p:spPr>
          <a:xfrm>
            <a:off x="323851" y="2416102"/>
            <a:ext cx="84963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0"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текстом (светлый)">
  <p:cSld name="1_Стандартный слайд с текстом 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1"/>
          <p:cNvSpPr txBox="1"/>
          <p:nvPr>
            <p:ph idx="1" type="body"/>
          </p:nvPr>
        </p:nvSpPr>
        <p:spPr>
          <a:xfrm>
            <a:off x="323850" y="1444980"/>
            <a:ext cx="84963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41"/>
          <p:cNvSpPr txBox="1"/>
          <p:nvPr>
            <p:ph idx="2" type="subTitle"/>
          </p:nvPr>
        </p:nvSpPr>
        <p:spPr>
          <a:xfrm>
            <a:off x="323850" y="856201"/>
            <a:ext cx="84963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4" name="Google Shape;74;p41"/>
          <p:cNvSpPr txBox="1"/>
          <p:nvPr>
            <p:ph type="title"/>
          </p:nvPr>
        </p:nvSpPr>
        <p:spPr>
          <a:xfrm>
            <a:off x="323850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1" name="Google Shape;81;p4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2" name="Google Shape;82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5" name="Google Shape;85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" name="Google Shape;88;p5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9" name="Google Shape;89;p5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0" name="Google Shape;90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5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0" name="Google Shape;100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5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4" name="Google Shape;104;p5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5" name="Google Shape;105;p5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6" name="Google Shape;106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без указания спикера (темный)">
  <p:cSld name="Титульный слайд без указания спикера (темный)">
    <p:bg>
      <p:bgPr>
        <a:solidFill>
          <a:schemeClr val="dk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 выглядит как текст, транспорт, воздушное судно, воздушный шар&#10;&#10;Автоматически созданное описание" id="12" name="Google Shape;12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87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433">
              <a:alpha val="4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87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0"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" name="Google Shape;16;p87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4000">
                <a:solidFill>
                  <a:srgbClr val="ABB4B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9" name="Google Shape;109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2" name="Google Shape;112;p5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3" name="Google Shape;113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 VMware">
  <p:cSld name="Стандартный слайд с заголовком (светлый)_1_2">
    <p:bg>
      <p:bgPr>
        <a:solidFill>
          <a:srgbClr val="092433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8"/>
          <p:cNvPicPr preferRelativeResize="0"/>
          <p:nvPr/>
        </p:nvPicPr>
        <p:blipFill rotWithShape="1">
          <a:blip r:embed="rId2">
            <a:alphaModFix/>
          </a:blip>
          <a:srcRect b="0" l="30475" r="14658" t="129"/>
          <a:stretch/>
        </p:blipFill>
        <p:spPr>
          <a:xfrm>
            <a:off x="4910000" y="0"/>
            <a:ext cx="4233999" cy="513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8"/>
          <p:cNvSpPr/>
          <p:nvPr/>
        </p:nvSpPr>
        <p:spPr>
          <a:xfrm rot="5400000">
            <a:off x="3586425" y="1323600"/>
            <a:ext cx="5143500" cy="24963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8"/>
          <p:cNvSpPr/>
          <p:nvPr/>
        </p:nvSpPr>
        <p:spPr>
          <a:xfrm rot="5400000">
            <a:off x="3586425" y="1323600"/>
            <a:ext cx="5143500" cy="24963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8"/>
          <p:cNvSpPr txBox="1"/>
          <p:nvPr>
            <p:ph type="title"/>
          </p:nvPr>
        </p:nvSpPr>
        <p:spPr>
          <a:xfrm>
            <a:off x="199378" y="8479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  <p15:guide id="15" orient="horz" pos="2269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(темный)">
  <p:cSld name="Титульный слайд 2">
    <p:bg>
      <p:bgPr>
        <a:solidFill>
          <a:schemeClr val="dk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8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433">
              <a:alpha val="6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8"/>
          <p:cNvSpPr/>
          <p:nvPr/>
        </p:nvSpPr>
        <p:spPr>
          <a:xfrm>
            <a:off x="323849" y="4085906"/>
            <a:ext cx="819000" cy="819000"/>
          </a:xfrm>
          <a:prstGeom prst="ellipse">
            <a:avLst/>
          </a:prstGeom>
          <a:noFill/>
          <a:ln cap="flat" cmpd="sng" w="444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8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26" name="Google Shape;126;p58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4000">
                <a:solidFill>
                  <a:srgbClr val="ABB4B8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27" name="Google Shape;127;p58"/>
          <p:cNvSpPr txBox="1"/>
          <p:nvPr>
            <p:ph idx="2" type="title"/>
          </p:nvPr>
        </p:nvSpPr>
        <p:spPr>
          <a:xfrm>
            <a:off x="1361154" y="4198267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8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28" name="Google Shape;128;p58"/>
          <p:cNvSpPr txBox="1"/>
          <p:nvPr>
            <p:ph idx="3" type="title"/>
          </p:nvPr>
        </p:nvSpPr>
        <p:spPr>
          <a:xfrm>
            <a:off x="1361154" y="4536013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800">
                <a:solidFill>
                  <a:srgbClr val="A5A5A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29" name="Google Shape;129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без указания спикера (темный)">
  <p:cSld name="Титульный слайд 2_2">
    <p:bg>
      <p:bgPr>
        <a:solidFill>
          <a:schemeClr val="dk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9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433">
              <a:alpha val="6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9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34" name="Google Shape;134;p59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4000">
                <a:solidFill>
                  <a:srgbClr val="ABB4B8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(темный)">
  <p:cSld name="Стандартный слайд с текстом 2 колонки">
    <p:bg>
      <p:bgPr>
        <a:solidFill>
          <a:schemeClr val="dk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0"/>
          <p:cNvSpPr txBox="1"/>
          <p:nvPr>
            <p:ph type="title"/>
          </p:nvPr>
        </p:nvSpPr>
        <p:spPr>
          <a:xfrm>
            <a:off x="323850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3742">
          <p15:clr>
            <a:srgbClr val="FBAE40"/>
          </p15:clr>
        </p15:guide>
        <p15:guide id="10" pos="2980">
          <p15:clr>
            <a:srgbClr val="FBAE40"/>
          </p15:clr>
        </p15:guide>
        <p15:guide id="11" pos="3878">
          <p15:clr>
            <a:srgbClr val="FBAE40"/>
          </p15:clr>
        </p15:guide>
        <p15:guide id="12" pos="4649">
          <p15:clr>
            <a:srgbClr val="FBAE40"/>
          </p15:clr>
        </p15:guide>
        <p15:guide id="13" pos="4785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33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(темный) 1">
  <p:cSld name="Стандартный слайд с текстом 2 колонки_1">
    <p:bg>
      <p:bgPr>
        <a:solidFill>
          <a:schemeClr val="dk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61"/>
          <p:cNvSpPr/>
          <p:nvPr/>
        </p:nvSpPr>
        <p:spPr>
          <a:xfrm rot="5400000">
            <a:off x="1273000" y="-1273050"/>
            <a:ext cx="5143500" cy="76896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1"/>
          <p:cNvSpPr txBox="1"/>
          <p:nvPr>
            <p:ph type="title"/>
          </p:nvPr>
        </p:nvSpPr>
        <p:spPr>
          <a:xfrm>
            <a:off x="323850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3742">
          <p15:clr>
            <a:srgbClr val="FBAE40"/>
          </p15:clr>
        </p15:guide>
        <p15:guide id="10" pos="2980">
          <p15:clr>
            <a:srgbClr val="FBAE40"/>
          </p15:clr>
        </p15:guide>
        <p15:guide id="11" pos="3878">
          <p15:clr>
            <a:srgbClr val="FBAE40"/>
          </p15:clr>
        </p15:guide>
        <p15:guide id="12" pos="4649">
          <p15:clr>
            <a:srgbClr val="FBAE40"/>
          </p15:clr>
        </p15:guide>
        <p15:guide id="13" pos="4785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33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(темный) 1 2">
  <p:cSld name="Стандартный слайд с текстом 2 колонки_1_2">
    <p:bg>
      <p:bgPr>
        <a:solidFill>
          <a:schemeClr val="dk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2"/>
          <p:cNvSpPr/>
          <p:nvPr/>
        </p:nvSpPr>
        <p:spPr>
          <a:xfrm rot="5400000">
            <a:off x="1273000" y="-1273050"/>
            <a:ext cx="5143500" cy="76896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2"/>
          <p:cNvSpPr txBox="1"/>
          <p:nvPr>
            <p:ph type="title"/>
          </p:nvPr>
        </p:nvSpPr>
        <p:spPr>
          <a:xfrm>
            <a:off x="323850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3742">
          <p15:clr>
            <a:srgbClr val="FBAE40"/>
          </p15:clr>
        </p15:guide>
        <p15:guide id="10" pos="2980">
          <p15:clr>
            <a:srgbClr val="FBAE40"/>
          </p15:clr>
        </p15:guide>
        <p15:guide id="11" pos="3878">
          <p15:clr>
            <a:srgbClr val="FBAE40"/>
          </p15:clr>
        </p15:guide>
        <p15:guide id="12" pos="4649">
          <p15:clr>
            <a:srgbClr val="FBAE40"/>
          </p15:clr>
        </p15:guide>
        <p15:guide id="13" pos="4785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33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(темный) 1 1">
  <p:cSld name="Стандартный слайд с текстом 2 колонки_1_1">
    <p:bg>
      <p:bgPr>
        <a:solidFill>
          <a:schemeClr val="dk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3"/>
          <p:cNvSpPr/>
          <p:nvPr/>
        </p:nvSpPr>
        <p:spPr>
          <a:xfrm rot="5400000">
            <a:off x="903800" y="-903900"/>
            <a:ext cx="5143500" cy="69513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3"/>
          <p:cNvSpPr txBox="1"/>
          <p:nvPr>
            <p:ph type="title"/>
          </p:nvPr>
        </p:nvSpPr>
        <p:spPr>
          <a:xfrm>
            <a:off x="323850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3742">
          <p15:clr>
            <a:srgbClr val="FBAE40"/>
          </p15:clr>
        </p15:guide>
        <p15:guide id="10" pos="2980">
          <p15:clr>
            <a:srgbClr val="FBAE40"/>
          </p15:clr>
        </p15:guide>
        <p15:guide id="11" pos="3878">
          <p15:clr>
            <a:srgbClr val="FBAE40"/>
          </p15:clr>
        </p15:guide>
        <p15:guide id="12" pos="4649">
          <p15:clr>
            <a:srgbClr val="FBAE40"/>
          </p15:clr>
        </p15:guide>
        <p15:guide id="13" pos="4785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33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(светлый) 2">
  <p:cSld name="1_Стандартный слайд с текстом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4"/>
          <p:cNvSpPr txBox="1"/>
          <p:nvPr>
            <p:ph type="title"/>
          </p:nvPr>
        </p:nvSpPr>
        <p:spPr>
          <a:xfrm>
            <a:off x="323850" y="303473"/>
            <a:ext cx="84963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i="0" sz="24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текстом (светлый)">
  <p:cSld name="1_Стандартный слайд с текстом 2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8"/>
          <p:cNvSpPr txBox="1"/>
          <p:nvPr>
            <p:ph idx="1" type="body"/>
          </p:nvPr>
        </p:nvSpPr>
        <p:spPr>
          <a:xfrm>
            <a:off x="323850" y="1444980"/>
            <a:ext cx="84963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88"/>
          <p:cNvSpPr txBox="1"/>
          <p:nvPr>
            <p:ph idx="2" type="subTitle"/>
          </p:nvPr>
        </p:nvSpPr>
        <p:spPr>
          <a:xfrm>
            <a:off x="323850" y="856201"/>
            <a:ext cx="84963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400"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0" name="Google Shape;20;p88"/>
          <p:cNvSpPr txBox="1"/>
          <p:nvPr>
            <p:ph type="title"/>
          </p:nvPr>
        </p:nvSpPr>
        <p:spPr>
          <a:xfrm>
            <a:off x="323850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текстом (светлый)">
  <p:cSld name="1_Стандартный слайд с текстом 2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5"/>
          <p:cNvSpPr txBox="1"/>
          <p:nvPr>
            <p:ph idx="1" type="body"/>
          </p:nvPr>
        </p:nvSpPr>
        <p:spPr>
          <a:xfrm>
            <a:off x="323850" y="1444980"/>
            <a:ext cx="84963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None/>
              <a:defRPr i="0" sz="14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•"/>
              <a:defRPr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53" name="Google Shape;153;p65"/>
          <p:cNvSpPr txBox="1"/>
          <p:nvPr>
            <p:ph idx="2" type="subTitle"/>
          </p:nvPr>
        </p:nvSpPr>
        <p:spPr>
          <a:xfrm>
            <a:off x="323850" y="856201"/>
            <a:ext cx="84963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4" name="Google Shape;154;p65"/>
          <p:cNvSpPr txBox="1"/>
          <p:nvPr>
            <p:ph type="title"/>
          </p:nvPr>
        </p:nvSpPr>
        <p:spPr>
          <a:xfrm>
            <a:off x="323850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i="0" sz="24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текстом">
  <p:cSld name="1_Стандартный слайд с текстом 3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6"/>
          <p:cNvSpPr txBox="1"/>
          <p:nvPr>
            <p:ph idx="1" type="subTitle"/>
          </p:nvPr>
        </p:nvSpPr>
        <p:spPr>
          <a:xfrm>
            <a:off x="323850" y="1178919"/>
            <a:ext cx="84963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i="0" sz="14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57" name="Google Shape;157;p66"/>
          <p:cNvSpPr txBox="1"/>
          <p:nvPr>
            <p:ph type="title"/>
          </p:nvPr>
        </p:nvSpPr>
        <p:spPr>
          <a:xfrm>
            <a:off x="323850" y="3034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i="0" sz="24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58" name="Google Shape;158;p66"/>
          <p:cNvSpPr txBox="1"/>
          <p:nvPr>
            <p:ph idx="2" type="body"/>
          </p:nvPr>
        </p:nvSpPr>
        <p:spPr>
          <a:xfrm>
            <a:off x="323850" y="1757130"/>
            <a:ext cx="8496300" cy="28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None/>
              <a:defRPr i="0" sz="14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•"/>
              <a:defRPr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текстом (темный)">
  <p:cSld name="1_Стандартный слайд с текстом 4">
    <p:bg>
      <p:bgPr>
        <a:solidFill>
          <a:schemeClr val="dk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7"/>
          <p:cNvSpPr txBox="1"/>
          <p:nvPr>
            <p:ph idx="1" type="body"/>
          </p:nvPr>
        </p:nvSpPr>
        <p:spPr>
          <a:xfrm>
            <a:off x="323850" y="1444980"/>
            <a:ext cx="84963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None/>
              <a:defRPr i="0" sz="1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•"/>
              <a:defRPr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61" name="Google Shape;161;p67"/>
          <p:cNvSpPr txBox="1"/>
          <p:nvPr>
            <p:ph idx="2" type="subTitle"/>
          </p:nvPr>
        </p:nvSpPr>
        <p:spPr>
          <a:xfrm>
            <a:off x="323850" y="856201"/>
            <a:ext cx="84963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i="0" sz="1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62" name="Google Shape;162;p67"/>
          <p:cNvSpPr txBox="1"/>
          <p:nvPr>
            <p:ph type="title"/>
          </p:nvPr>
        </p:nvSpPr>
        <p:spPr>
          <a:xfrm>
            <a:off x="323850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ьный слайд">
  <p:cSld name="Титульный слайд 2_1">
    <p:bg>
      <p:bgPr>
        <a:solidFill>
          <a:srgbClr val="092533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8"/>
          <p:cNvSpPr/>
          <p:nvPr/>
        </p:nvSpPr>
        <p:spPr>
          <a:xfrm>
            <a:off x="323849" y="4085906"/>
            <a:ext cx="819000" cy="819000"/>
          </a:xfrm>
          <a:prstGeom prst="ellipse">
            <a:avLst/>
          </a:prstGeom>
          <a:noFill/>
          <a:ln cap="flat" cmpd="sng" w="444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8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533">
              <a:alpha val="4705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8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533">
              <a:alpha val="2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8"/>
          <p:cNvSpPr txBox="1"/>
          <p:nvPr>
            <p:ph type="ctrTitle"/>
          </p:nvPr>
        </p:nvSpPr>
        <p:spPr>
          <a:xfrm>
            <a:off x="323851" y="2416102"/>
            <a:ext cx="8496300" cy="12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68" name="Google Shape;168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68"/>
          <p:cNvSpPr txBox="1"/>
          <p:nvPr>
            <p:ph idx="2" type="title"/>
          </p:nvPr>
        </p:nvSpPr>
        <p:spPr>
          <a:xfrm>
            <a:off x="1361154" y="4198267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8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70" name="Google Shape;170;p68"/>
          <p:cNvSpPr txBox="1"/>
          <p:nvPr>
            <p:ph idx="3" type="title"/>
          </p:nvPr>
        </p:nvSpPr>
        <p:spPr>
          <a:xfrm>
            <a:off x="1361154" y="4536013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800">
                <a:solidFill>
                  <a:srgbClr val="A5A5A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71" name="Google Shape;171;p68"/>
          <p:cNvSpPr/>
          <p:nvPr/>
        </p:nvSpPr>
        <p:spPr>
          <a:xfrm>
            <a:off x="7506300" y="307900"/>
            <a:ext cx="14562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selectel.ru</a:t>
            </a:r>
            <a:br>
              <a:rPr b="0" i="0" lang="ru" sz="5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br>
              <a:rPr b="0" i="0" lang="ru" sz="5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b="0" i="0" lang="ru" sz="16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selectelnews</a:t>
            </a:r>
            <a:endParaRPr b="0" i="0" sz="16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</a:t>
            </a:r>
            <a:endParaRPr b="0" i="0" sz="16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72" name="Google Shape;17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0226" y="357901"/>
            <a:ext cx="289599" cy="2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0225" y="824051"/>
            <a:ext cx="289599" cy="28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0225" y="1193613"/>
            <a:ext cx="289600" cy="283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252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ьный слайд без указания спикера">
  <p:cSld name="Титульный слайд 2_1_2">
    <p:bg>
      <p:bgPr>
        <a:solidFill>
          <a:srgbClr val="092533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9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533">
              <a:alpha val="4705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9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533">
              <a:alpha val="2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69"/>
          <p:cNvSpPr txBox="1"/>
          <p:nvPr>
            <p:ph type="ctrTitle"/>
          </p:nvPr>
        </p:nvSpPr>
        <p:spPr>
          <a:xfrm>
            <a:off x="323850" y="2416100"/>
            <a:ext cx="8496300" cy="225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79" name="Google Shape;179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9"/>
          <p:cNvSpPr/>
          <p:nvPr/>
        </p:nvSpPr>
        <p:spPr>
          <a:xfrm>
            <a:off x="7506300" y="307900"/>
            <a:ext cx="14562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selectel.ru</a:t>
            </a:r>
            <a:br>
              <a:rPr b="0" i="0" lang="ru" sz="5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br>
              <a:rPr b="0" i="0" lang="ru" sz="5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b="0" i="0" lang="ru" sz="16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selectelnews</a:t>
            </a:r>
            <a:endParaRPr b="0" i="0" sz="16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</a:t>
            </a:r>
            <a:endParaRPr b="0" i="0" sz="16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81" name="Google Shape;18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0226" y="357901"/>
            <a:ext cx="289599" cy="2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0225" y="824051"/>
            <a:ext cx="289599" cy="28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0225" y="1193613"/>
            <a:ext cx="289600" cy="283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252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(светлый)">
  <p:cSld name="Титульный слайд (светлый)"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0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86" name="Google Shape;186;p70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400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87" name="Google Shape;187;p70"/>
          <p:cNvSpPr txBox="1"/>
          <p:nvPr>
            <p:ph idx="2" type="title"/>
          </p:nvPr>
        </p:nvSpPr>
        <p:spPr>
          <a:xfrm>
            <a:off x="1361154" y="4198267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8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88" name="Google Shape;188;p70"/>
          <p:cNvSpPr txBox="1"/>
          <p:nvPr>
            <p:ph idx="3" type="title"/>
          </p:nvPr>
        </p:nvSpPr>
        <p:spPr>
          <a:xfrm>
            <a:off x="1361154" y="4536013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80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89" name="Google Shape;18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913" y="346036"/>
            <a:ext cx="1432799" cy="28793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70"/>
          <p:cNvSpPr/>
          <p:nvPr/>
        </p:nvSpPr>
        <p:spPr>
          <a:xfrm>
            <a:off x="323825" y="4066595"/>
            <a:ext cx="818700" cy="818700"/>
          </a:xfrm>
          <a:prstGeom prst="ellipse">
            <a:avLst/>
          </a:prstGeom>
          <a:noFill/>
          <a:ln cap="flat" cmpd="sng" w="444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без указания спикера (светлый)">
  <p:cSld name="Титульный слайд (светлый)_1">
    <p:bg>
      <p:bgPr>
        <a:solidFill>
          <a:schemeClr val="lt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1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93" name="Google Shape;193;p71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400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94" name="Google Shape;194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913" y="346036"/>
            <a:ext cx="1432799" cy="287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одержание">
  <p:cSld name="Содержание">
    <p:bg>
      <p:bgPr>
        <a:solidFill>
          <a:srgbClr val="E2E6E7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2"/>
          <p:cNvSpPr txBox="1"/>
          <p:nvPr>
            <p:ph type="ctrTitle"/>
          </p:nvPr>
        </p:nvSpPr>
        <p:spPr>
          <a:xfrm>
            <a:off x="323851" y="415925"/>
            <a:ext cx="8496300" cy="13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i="0" sz="4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чало нового раздела">
  <p:cSld name="1_Начало нового раздела(красный)">
    <p:bg>
      <p:bgPr>
        <a:solidFill>
          <a:srgbClr val="E2E6E7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3"/>
          <p:cNvSpPr txBox="1"/>
          <p:nvPr>
            <p:ph type="ctrTitle"/>
          </p:nvPr>
        </p:nvSpPr>
        <p:spPr>
          <a:xfrm>
            <a:off x="323851" y="1657349"/>
            <a:ext cx="84963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i="0" sz="6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(темный)">
  <p:cSld name="1_Стандартный слайд с текстом 2 колонки">
    <p:bg>
      <p:bgPr>
        <a:solidFill>
          <a:schemeClr val="dk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4"/>
          <p:cNvSpPr txBox="1"/>
          <p:nvPr>
            <p:ph type="title"/>
          </p:nvPr>
        </p:nvSpPr>
        <p:spPr>
          <a:xfrm>
            <a:off x="323850" y="303475"/>
            <a:ext cx="82518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3742">
          <p15:clr>
            <a:srgbClr val="FBAE40"/>
          </p15:clr>
        </p15:guide>
        <p15:guide id="10" pos="2980">
          <p15:clr>
            <a:srgbClr val="FBAE40"/>
          </p15:clr>
        </p15:guide>
        <p15:guide id="11" pos="3878">
          <p15:clr>
            <a:srgbClr val="FBAE40"/>
          </p15:clr>
        </p15:guide>
        <p15:guide id="12" pos="4649">
          <p15:clr>
            <a:srgbClr val="FBAE40"/>
          </p15:clr>
        </p15:guide>
        <p15:guide id="13" pos="4785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pos="2976">
          <p15:clr>
            <a:srgbClr val="FA7B17"/>
          </p15:clr>
        </p15:guide>
        <p15:guide id="16" orient="horz" pos="3033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(светлый)">
  <p:cSld name="1_Стандартный слайд с заголовком (светлый)">
    <p:bg>
      <p:bgPr>
        <a:solidFill>
          <a:schemeClr val="dk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9"/>
          <p:cNvSpPr txBox="1"/>
          <p:nvPr>
            <p:ph type="title"/>
          </p:nvPr>
        </p:nvSpPr>
        <p:spPr>
          <a:xfrm>
            <a:off x="323850" y="3034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23" name="Google Shape;23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51" y="4815182"/>
            <a:ext cx="719999" cy="14469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89"/>
          <p:cNvSpPr txBox="1"/>
          <p:nvPr/>
        </p:nvSpPr>
        <p:spPr>
          <a:xfrm>
            <a:off x="1043851" y="4788434"/>
            <a:ext cx="7776300" cy="1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8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selectel.ru</a:t>
            </a:r>
            <a:endParaRPr b="0" i="0" sz="8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" name="Google Shape;25;p89"/>
          <p:cNvSpPr txBox="1"/>
          <p:nvPr/>
        </p:nvSpPr>
        <p:spPr>
          <a:xfrm>
            <a:off x="8716879" y="4838340"/>
            <a:ext cx="445200" cy="1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ru" sz="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A7B17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(светлый) 1">
  <p:cSld name="Стандартный слайд с заголовком (светлый)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5"/>
          <p:cNvSpPr txBox="1"/>
          <p:nvPr>
            <p:ph type="title"/>
          </p:nvPr>
        </p:nvSpPr>
        <p:spPr>
          <a:xfrm>
            <a:off x="323850" y="3034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 i="0" sz="24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203" name="Google Shape;20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51" y="4803991"/>
            <a:ext cx="590551" cy="1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  <p15:guide id="15" orient="horz" pos="2269">
          <p15:clr>
            <a:srgbClr val="FA7B17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без указания спикера (темный) 1">
  <p:cSld name="Титульный слайд без указания спикера (темный)">
    <p:bg>
      <p:bgPr>
        <a:solidFill>
          <a:schemeClr val="dk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6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433">
              <a:alpha val="67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76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08" name="Google Shape;208;p76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4000">
                <a:solidFill>
                  <a:srgbClr val="ABB4B8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80">
          <p15:clr>
            <a:srgbClr val="FA7B17"/>
          </p15:clr>
        </p15:guide>
        <p15:guide id="2" pos="77">
          <p15:clr>
            <a:srgbClr val="FA7B17"/>
          </p15:clr>
        </p15:guide>
        <p15:guide id="3" pos="2083">
          <p15:clr>
            <a:srgbClr val="FBAE40"/>
          </p15:clr>
        </p15:guide>
        <p15:guide id="4" pos="366">
          <p15:clr>
            <a:srgbClr val="FBAE40"/>
          </p15:clr>
        </p15:guide>
        <p15:guide id="5" pos="417">
          <p15:clr>
            <a:srgbClr val="FBAE40"/>
          </p15:clr>
        </p15:guide>
        <p15:guide id="6" pos="706">
          <p15:clr>
            <a:srgbClr val="FBAE40"/>
          </p15:clr>
        </p15:guide>
        <p15:guide id="7" pos="757">
          <p15:clr>
            <a:srgbClr val="FBAE40"/>
          </p15:clr>
        </p15:guide>
        <p15:guide id="8" pos="1046">
          <p15:clr>
            <a:srgbClr val="FBAE40"/>
          </p15:clr>
        </p15:guide>
        <p15:guide id="9" pos="1114">
          <p15:clr>
            <a:srgbClr val="FBAE40"/>
          </p15:clr>
        </p15:guide>
        <p15:guide id="10" pos="1403">
          <p15:clr>
            <a:srgbClr val="FBAE40"/>
          </p15:clr>
        </p15:guide>
        <p15:guide id="11" pos="1454">
          <p15:clr>
            <a:srgbClr val="FBAE40"/>
          </p15:clr>
        </p15:guide>
        <p15:guide id="12" pos="1735">
          <p15:clr>
            <a:srgbClr val="FBAE40"/>
          </p15:clr>
        </p15:guide>
        <p15:guide id="13" pos="1794">
          <p15:clr>
            <a:srgbClr val="FBAE40"/>
          </p15:clr>
        </p15:guide>
        <p15:guide id="14" pos="1080">
          <p15:clr>
            <a:srgbClr val="FBAE40"/>
          </p15:clr>
        </p15:guide>
        <p15:guide id="15" orient="horz" pos="113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текстом 2 1">
  <p:cSld name="1_Стандартный слайд с текстом_2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7"/>
          <p:cNvSpPr txBox="1"/>
          <p:nvPr>
            <p:ph idx="1" type="body"/>
          </p:nvPr>
        </p:nvSpPr>
        <p:spPr>
          <a:xfrm>
            <a:off x="343766" y="1729809"/>
            <a:ext cx="8476500" cy="29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—"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•"/>
              <a:defRPr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11" name="Google Shape;211;p77"/>
          <p:cNvSpPr txBox="1"/>
          <p:nvPr>
            <p:ph idx="2" type="subTitle"/>
          </p:nvPr>
        </p:nvSpPr>
        <p:spPr>
          <a:xfrm>
            <a:off x="343444" y="1275606"/>
            <a:ext cx="84768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12" name="Google Shape;212;p77"/>
          <p:cNvSpPr txBox="1"/>
          <p:nvPr>
            <p:ph type="title"/>
          </p:nvPr>
        </p:nvSpPr>
        <p:spPr>
          <a:xfrm>
            <a:off x="323850" y="256107"/>
            <a:ext cx="84963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текстом 1">
  <p:cSld name="Стандартный слайд с текстом 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8"/>
          <p:cNvSpPr txBox="1"/>
          <p:nvPr>
            <p:ph type="title"/>
          </p:nvPr>
        </p:nvSpPr>
        <p:spPr>
          <a:xfrm>
            <a:off x="323850" y="3034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 i="0" sz="24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без указания спикера (темный) 1 1">
  <p:cSld name="Титульный слайд 2_2_2">
    <p:bg>
      <p:bgPr>
        <a:solidFill>
          <a:srgbClr val="092433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79"/>
          <p:cNvSpPr/>
          <p:nvPr/>
        </p:nvSpPr>
        <p:spPr>
          <a:xfrm rot="10800000">
            <a:off x="125" y="225"/>
            <a:ext cx="9144000" cy="21930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9974" y="4580090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79"/>
          <p:cNvSpPr txBox="1"/>
          <p:nvPr>
            <p:ph type="ctrTitle"/>
          </p:nvPr>
        </p:nvSpPr>
        <p:spPr>
          <a:xfrm>
            <a:off x="323850" y="301011"/>
            <a:ext cx="8496300" cy="11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 VMware 2">
  <p:cSld name="Стандартный слайд с заголовком (светлый)_1_2_2">
    <p:bg>
      <p:bgPr>
        <a:solidFill>
          <a:srgbClr val="092433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80"/>
          <p:cNvPicPr preferRelativeResize="0"/>
          <p:nvPr/>
        </p:nvPicPr>
        <p:blipFill rotWithShape="1">
          <a:blip r:embed="rId2">
            <a:alphaModFix/>
          </a:blip>
          <a:srcRect b="0" l="0" r="42675" t="0"/>
          <a:stretch/>
        </p:blipFill>
        <p:spPr>
          <a:xfrm>
            <a:off x="4720075" y="0"/>
            <a:ext cx="44239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80"/>
          <p:cNvSpPr/>
          <p:nvPr/>
        </p:nvSpPr>
        <p:spPr>
          <a:xfrm rot="5400000">
            <a:off x="3094918" y="1618350"/>
            <a:ext cx="5143500" cy="19068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80"/>
          <p:cNvSpPr/>
          <p:nvPr/>
        </p:nvSpPr>
        <p:spPr>
          <a:xfrm rot="5400000">
            <a:off x="3094925" y="1618350"/>
            <a:ext cx="5143500" cy="19068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80"/>
          <p:cNvSpPr txBox="1"/>
          <p:nvPr>
            <p:ph type="title"/>
          </p:nvPr>
        </p:nvSpPr>
        <p:spPr>
          <a:xfrm>
            <a:off x="199378" y="8479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  <p15:guide id="15" orient="horz" pos="2269">
          <p15:clr>
            <a:srgbClr val="FA7B17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 VMware 2 1">
  <p:cSld name="Стандартный слайд с заголовком (светлый)_1_2_2_1">
    <p:bg>
      <p:bgPr>
        <a:solidFill>
          <a:srgbClr val="092433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1"/>
          <p:cNvPicPr preferRelativeResize="0"/>
          <p:nvPr/>
        </p:nvPicPr>
        <p:blipFill rotWithShape="1">
          <a:blip r:embed="rId2">
            <a:alphaModFix/>
          </a:blip>
          <a:srcRect b="228" l="34888" r="8056" t="397"/>
          <a:stretch/>
        </p:blipFill>
        <p:spPr>
          <a:xfrm>
            <a:off x="4713275" y="0"/>
            <a:ext cx="44307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81"/>
          <p:cNvSpPr/>
          <p:nvPr/>
        </p:nvSpPr>
        <p:spPr>
          <a:xfrm rot="5400000">
            <a:off x="3088022" y="1618350"/>
            <a:ext cx="5143500" cy="19068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81"/>
          <p:cNvSpPr/>
          <p:nvPr/>
        </p:nvSpPr>
        <p:spPr>
          <a:xfrm rot="5400000">
            <a:off x="3088029" y="1618350"/>
            <a:ext cx="5143500" cy="19068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81"/>
          <p:cNvSpPr txBox="1"/>
          <p:nvPr>
            <p:ph type="title"/>
          </p:nvPr>
        </p:nvSpPr>
        <p:spPr>
          <a:xfrm>
            <a:off x="199378" y="8479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  <p15:guide id="15" orient="horz" pos="2269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клиенты">
  <p:cSld name="Стандартный слайд с заголовком (светлый)_1_1_1_1_1">
    <p:bg>
      <p:bgPr>
        <a:solidFill>
          <a:srgbClr val="092433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2"/>
          <p:cNvSpPr txBox="1"/>
          <p:nvPr>
            <p:ph type="title"/>
          </p:nvPr>
        </p:nvSpPr>
        <p:spPr>
          <a:xfrm>
            <a:off x="199378" y="8479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  <p15:guide id="15" orient="horz" pos="2269">
          <p15:clr>
            <a:srgbClr val="FA7B17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 VMware частное">
  <p:cSld name="Стандартный слайд с заголовком (светлый)_1_2_1_1_1">
    <p:bg>
      <p:bgPr>
        <a:solidFill>
          <a:srgbClr val="092433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3"/>
          <p:cNvSpPr txBox="1"/>
          <p:nvPr>
            <p:ph type="title"/>
          </p:nvPr>
        </p:nvSpPr>
        <p:spPr>
          <a:xfrm>
            <a:off x="199378" y="8479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  <p15:guide id="15" orient="horz" pos="2269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">
  <p:cSld name="Стандартный слайд с заголовком (светлый)_1_3">
    <p:bg>
      <p:bgPr>
        <a:solidFill>
          <a:srgbClr val="092433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4"/>
          <p:cNvSpPr txBox="1"/>
          <p:nvPr>
            <p:ph type="title"/>
          </p:nvPr>
        </p:nvSpPr>
        <p:spPr>
          <a:xfrm>
            <a:off x="199378" y="8479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6" name="Google Shape;236;p8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  <p15:guide id="15" orient="horz" pos="2269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ьный слайд">
  <p:cSld name="Титульный слайд 2_1">
    <p:bg>
      <p:bgPr>
        <a:solidFill>
          <a:srgbClr val="092533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0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533">
              <a:alpha val="4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90"/>
          <p:cNvSpPr/>
          <p:nvPr/>
        </p:nvSpPr>
        <p:spPr>
          <a:xfrm>
            <a:off x="190637" y="144379"/>
            <a:ext cx="9130500" cy="5143500"/>
          </a:xfrm>
          <a:prstGeom prst="rect">
            <a:avLst/>
          </a:prstGeom>
          <a:solidFill>
            <a:srgbClr val="092533">
              <a:alpha val="2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90">
            <a:hlinkClick r:id="rId2"/>
          </p:cNvPr>
          <p:cNvSpPr txBox="1"/>
          <p:nvPr/>
        </p:nvSpPr>
        <p:spPr>
          <a:xfrm>
            <a:off x="7260801" y="279514"/>
            <a:ext cx="12240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selectel.ru</a:t>
            </a:r>
            <a:endParaRPr b="0" i="0" sz="1200" u="sng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90"/>
          <p:cNvSpPr/>
          <p:nvPr/>
        </p:nvSpPr>
        <p:spPr>
          <a:xfrm>
            <a:off x="7260801" y="530072"/>
            <a:ext cx="1692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t.me/SelectelNews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vk.com/selectel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facebook.com/selectel</a:t>
            </a:r>
            <a:r>
              <a:rPr b="0" i="0" lang="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90"/>
          <p:cNvSpPr txBox="1"/>
          <p:nvPr/>
        </p:nvSpPr>
        <p:spPr>
          <a:xfrm>
            <a:off x="4626627" y="546181"/>
            <a:ext cx="13488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СОЦСЕТИ:</a:t>
            </a:r>
            <a:endParaRPr b="1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90"/>
          <p:cNvSpPr txBox="1"/>
          <p:nvPr/>
        </p:nvSpPr>
        <p:spPr>
          <a:xfrm>
            <a:off x="4626627" y="270376"/>
            <a:ext cx="13488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САЙТ:</a:t>
            </a:r>
            <a:endParaRPr b="1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90"/>
          <p:cNvSpPr txBox="1"/>
          <p:nvPr>
            <p:ph type="ctrTitle"/>
          </p:nvPr>
        </p:nvSpPr>
        <p:spPr>
          <a:xfrm>
            <a:off x="323851" y="2416102"/>
            <a:ext cx="84963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0"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34" name="Google Shape;34;p90"/>
          <p:cNvGrpSpPr/>
          <p:nvPr/>
        </p:nvGrpSpPr>
        <p:grpSpPr>
          <a:xfrm>
            <a:off x="323824" y="4085794"/>
            <a:ext cx="818828" cy="818828"/>
            <a:chOff x="594511" y="2710945"/>
            <a:chExt cx="974100" cy="974100"/>
          </a:xfrm>
        </p:grpSpPr>
        <p:pic>
          <p:nvPicPr>
            <p:cNvPr id="35" name="Google Shape;35;p9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14734" y="2910399"/>
              <a:ext cx="533719" cy="53371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</p:pic>
        <p:sp>
          <p:nvSpPr>
            <p:cNvPr id="36" name="Google Shape;36;p90"/>
            <p:cNvSpPr/>
            <p:nvPr/>
          </p:nvSpPr>
          <p:spPr>
            <a:xfrm>
              <a:off x="594511" y="2710945"/>
              <a:ext cx="974100" cy="974100"/>
            </a:xfrm>
            <a:prstGeom prst="ellipse">
              <a:avLst/>
            </a:prstGeom>
            <a:noFill/>
            <a:ln cap="flat" cmpd="sng" w="444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Google Shape;37;p9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3825" y="315033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0"/>
          <p:cNvSpPr txBox="1"/>
          <p:nvPr>
            <p:ph idx="2" type="title"/>
          </p:nvPr>
        </p:nvSpPr>
        <p:spPr>
          <a:xfrm>
            <a:off x="1361154" y="4198267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9" name="Google Shape;39;p90"/>
          <p:cNvSpPr txBox="1"/>
          <p:nvPr>
            <p:ph idx="3" type="title"/>
          </p:nvPr>
        </p:nvSpPr>
        <p:spPr>
          <a:xfrm>
            <a:off x="1361154" y="4536013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252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 VMware 1">
  <p:cSld name="Стандартный слайд с заголовком (светлый)_1_2_1">
    <p:bg>
      <p:bgPr>
        <a:solidFill>
          <a:srgbClr val="092433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5"/>
          <p:cNvSpPr txBox="1"/>
          <p:nvPr>
            <p:ph type="title"/>
          </p:nvPr>
        </p:nvSpPr>
        <p:spPr>
          <a:xfrm>
            <a:off x="199378" y="8479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  <p15:guide id="15" orient="horz" pos="2269">
          <p15:clr>
            <a:srgbClr val="FA7B17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 1">
  <p:cSld name="Титульный слайд 2_2_1_1">
    <p:bg>
      <p:bgPr>
        <a:solidFill>
          <a:srgbClr val="092433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86"/>
          <p:cNvSpPr/>
          <p:nvPr/>
        </p:nvSpPr>
        <p:spPr>
          <a:xfrm>
            <a:off x="125" y="3974375"/>
            <a:ext cx="9144000" cy="11691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49" y="263302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86"/>
          <p:cNvSpPr txBox="1"/>
          <p:nvPr>
            <p:ph type="ctrTitle"/>
          </p:nvPr>
        </p:nvSpPr>
        <p:spPr>
          <a:xfrm>
            <a:off x="323850" y="3566607"/>
            <a:ext cx="8496300" cy="11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anrope Medium"/>
              <a:buNone/>
              <a:defRPr sz="5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44" name="Google Shape;244;p86"/>
          <p:cNvSpPr/>
          <p:nvPr/>
        </p:nvSpPr>
        <p:spPr>
          <a:xfrm>
            <a:off x="7541124" y="183429"/>
            <a:ext cx="15069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selectel.ru</a:t>
            </a:r>
            <a:br>
              <a:rPr b="0" i="0" lang="ru" sz="4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endParaRPr b="0" i="0" sz="5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1200" u="none" cap="none" strike="noStrike">
                <a:solidFill>
                  <a:schemeClr val="lt1"/>
                </a:solidFill>
                <a:uFill>
                  <a:noFill/>
                </a:uFill>
                <a:latin typeface="Manrope Medium"/>
                <a:ea typeface="Manrope Medium"/>
                <a:cs typeface="Manrope Medium"/>
                <a:sym typeface="Manrope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sales@selectel.ru</a:t>
            </a:r>
            <a:endParaRPr b="0" i="0" sz="12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12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+7 800 555 06 75</a:t>
            </a:r>
            <a:endParaRPr b="0" i="0" sz="12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</a:t>
            </a:r>
            <a:endParaRPr b="0" i="0" sz="12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</a:t>
            </a:r>
            <a:endParaRPr b="0" i="0" sz="12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245" name="Google Shape;245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7575" y="219637"/>
            <a:ext cx="223549" cy="21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17574" y="1274528"/>
            <a:ext cx="223549" cy="21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8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17574" y="1552916"/>
            <a:ext cx="223550" cy="21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8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17574" y="605679"/>
            <a:ext cx="223550" cy="21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8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17574" y="880269"/>
            <a:ext cx="223550" cy="22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(светлый)">
  <p:cSld name="1_Стандартный слайд с текстом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3"/>
          <p:cNvSpPr txBox="1"/>
          <p:nvPr>
            <p:ph type="title"/>
          </p:nvPr>
        </p:nvSpPr>
        <p:spPr>
          <a:xfrm>
            <a:off x="323850" y="3034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A7B17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текстом (светлый)">
  <p:cSld name="1_Стандартный слайд с текстом 2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4"/>
          <p:cNvSpPr txBox="1"/>
          <p:nvPr>
            <p:ph idx="1" type="body"/>
          </p:nvPr>
        </p:nvSpPr>
        <p:spPr>
          <a:xfrm>
            <a:off x="323850" y="1444980"/>
            <a:ext cx="84963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7" name="Google Shape;257;p44"/>
          <p:cNvSpPr txBox="1"/>
          <p:nvPr>
            <p:ph idx="2" type="subTitle"/>
          </p:nvPr>
        </p:nvSpPr>
        <p:spPr>
          <a:xfrm>
            <a:off x="323850" y="856201"/>
            <a:ext cx="84963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58" name="Google Shape;258;p44"/>
          <p:cNvSpPr txBox="1"/>
          <p:nvPr>
            <p:ph type="title"/>
          </p:nvPr>
        </p:nvSpPr>
        <p:spPr>
          <a:xfrm>
            <a:off x="323850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(темный)">
  <p:cSld name="Титульный слайд 2">
    <p:bg>
      <p:bgPr>
        <a:solidFill>
          <a:schemeClr val="dk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8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433">
              <a:alpha val="6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108"/>
          <p:cNvPicPr preferRelativeResize="0"/>
          <p:nvPr/>
        </p:nvPicPr>
        <p:blipFill rotWithShape="1">
          <a:blip r:embed="rId2">
            <a:alphaModFix/>
          </a:blip>
          <a:srcRect b="0" l="0" r="50011" t="0"/>
          <a:stretch/>
        </p:blipFill>
        <p:spPr>
          <a:xfrm>
            <a:off x="4572000" y="0"/>
            <a:ext cx="45708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08"/>
          <p:cNvSpPr/>
          <p:nvPr/>
        </p:nvSpPr>
        <p:spPr>
          <a:xfrm>
            <a:off x="323849" y="4009706"/>
            <a:ext cx="819000" cy="819000"/>
          </a:xfrm>
          <a:prstGeom prst="ellipse">
            <a:avLst/>
          </a:prstGeom>
          <a:noFill/>
          <a:ln cap="flat" cmpd="sng" w="444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08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0"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4" name="Google Shape;264;p108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4000">
                <a:solidFill>
                  <a:srgbClr val="ABB4B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5" name="Google Shape;265;p108"/>
          <p:cNvSpPr txBox="1"/>
          <p:nvPr>
            <p:ph idx="2" type="title"/>
          </p:nvPr>
        </p:nvSpPr>
        <p:spPr>
          <a:xfrm>
            <a:off x="1361154" y="4122067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6" name="Google Shape;266;p108"/>
          <p:cNvSpPr txBox="1"/>
          <p:nvPr>
            <p:ph idx="3" type="title"/>
          </p:nvPr>
        </p:nvSpPr>
        <p:spPr>
          <a:xfrm>
            <a:off x="1361154" y="4459813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267" name="Google Shape;267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без указания спикера (темный)">
  <p:cSld name="Титульный слайд 2_2">
    <p:bg>
      <p:bgPr>
        <a:solidFill>
          <a:schemeClr val="dk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9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433">
              <a:alpha val="6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09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0"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2" name="Google Shape;272;p109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4000">
                <a:solidFill>
                  <a:srgbClr val="ABB4B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(темный)">
  <p:cSld name="Стандартный слайд с текстом 2 колонки">
    <p:bg>
      <p:bgPr>
        <a:solidFill>
          <a:schemeClr val="dk1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0"/>
          <p:cNvSpPr txBox="1"/>
          <p:nvPr>
            <p:ph type="title"/>
          </p:nvPr>
        </p:nvSpPr>
        <p:spPr>
          <a:xfrm>
            <a:off x="323850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3742">
          <p15:clr>
            <a:srgbClr val="FBAE40"/>
          </p15:clr>
        </p15:guide>
        <p15:guide id="10" pos="2980">
          <p15:clr>
            <a:srgbClr val="FBAE40"/>
          </p15:clr>
        </p15:guide>
        <p15:guide id="11" pos="3878">
          <p15:clr>
            <a:srgbClr val="FBAE40"/>
          </p15:clr>
        </p15:guide>
        <p15:guide id="12" pos="4649">
          <p15:clr>
            <a:srgbClr val="FBAE40"/>
          </p15:clr>
        </p15:guide>
        <p15:guide id="13" pos="4785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33">
          <p15:clr>
            <a:srgbClr val="FA7B17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текстом">
  <p:cSld name="1_Стандартный слайд с текстом 3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1"/>
          <p:cNvSpPr txBox="1"/>
          <p:nvPr>
            <p:ph idx="1" type="subTitle"/>
          </p:nvPr>
        </p:nvSpPr>
        <p:spPr>
          <a:xfrm>
            <a:off x="323850" y="1178919"/>
            <a:ext cx="84963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77" name="Google Shape;277;p111"/>
          <p:cNvSpPr txBox="1"/>
          <p:nvPr>
            <p:ph type="title"/>
          </p:nvPr>
        </p:nvSpPr>
        <p:spPr>
          <a:xfrm>
            <a:off x="323850" y="3034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78" name="Google Shape;278;p111"/>
          <p:cNvSpPr txBox="1"/>
          <p:nvPr>
            <p:ph idx="2" type="body"/>
          </p:nvPr>
        </p:nvSpPr>
        <p:spPr>
          <a:xfrm>
            <a:off x="323850" y="1757130"/>
            <a:ext cx="8496300" cy="28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A7B17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текстом (темный)">
  <p:cSld name="1_Стандартный слайд с текстом 4">
    <p:bg>
      <p:bgPr>
        <a:solidFill>
          <a:schemeClr val="dk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2"/>
          <p:cNvSpPr txBox="1"/>
          <p:nvPr>
            <p:ph idx="1" type="body"/>
          </p:nvPr>
        </p:nvSpPr>
        <p:spPr>
          <a:xfrm>
            <a:off x="323850" y="1444980"/>
            <a:ext cx="84963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1" name="Google Shape;281;p112"/>
          <p:cNvSpPr txBox="1"/>
          <p:nvPr>
            <p:ph idx="2" type="subTitle"/>
          </p:nvPr>
        </p:nvSpPr>
        <p:spPr>
          <a:xfrm>
            <a:off x="323850" y="856201"/>
            <a:ext cx="84963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82" name="Google Shape;282;p112"/>
          <p:cNvSpPr txBox="1"/>
          <p:nvPr>
            <p:ph type="title"/>
          </p:nvPr>
        </p:nvSpPr>
        <p:spPr>
          <a:xfrm>
            <a:off x="323850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ьный слайд">
  <p:cSld name="Титульный слайд 2_1">
    <p:bg>
      <p:bgPr>
        <a:solidFill>
          <a:srgbClr val="092533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3"/>
          <p:cNvSpPr/>
          <p:nvPr/>
        </p:nvSpPr>
        <p:spPr>
          <a:xfrm>
            <a:off x="323849" y="4085906"/>
            <a:ext cx="819000" cy="819000"/>
          </a:xfrm>
          <a:prstGeom prst="ellipse">
            <a:avLst/>
          </a:prstGeom>
          <a:noFill/>
          <a:ln cap="flat" cmpd="sng" w="444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13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533">
              <a:alpha val="4705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13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533">
              <a:alpha val="2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13">
            <a:hlinkClick r:id="rId2"/>
          </p:cNvPr>
          <p:cNvSpPr txBox="1"/>
          <p:nvPr/>
        </p:nvSpPr>
        <p:spPr>
          <a:xfrm>
            <a:off x="7260801" y="279514"/>
            <a:ext cx="12240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selectel.ru</a:t>
            </a:r>
            <a:endParaRPr b="0" i="0" sz="1200" u="sng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13"/>
          <p:cNvSpPr/>
          <p:nvPr/>
        </p:nvSpPr>
        <p:spPr>
          <a:xfrm>
            <a:off x="7260801" y="530072"/>
            <a:ext cx="1692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t.me/SelectelNews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vk.com/selectel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facebook.com/selectel</a:t>
            </a:r>
            <a:r>
              <a:rPr b="0" i="0" lang="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13"/>
          <p:cNvSpPr txBox="1"/>
          <p:nvPr/>
        </p:nvSpPr>
        <p:spPr>
          <a:xfrm>
            <a:off x="4626627" y="546181"/>
            <a:ext cx="13488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СОЦСЕТИ:</a:t>
            </a:r>
            <a:endParaRPr b="1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13"/>
          <p:cNvSpPr txBox="1"/>
          <p:nvPr/>
        </p:nvSpPr>
        <p:spPr>
          <a:xfrm>
            <a:off x="4626627" y="270376"/>
            <a:ext cx="13488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САЙТ:</a:t>
            </a:r>
            <a:endParaRPr b="1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13"/>
          <p:cNvSpPr txBox="1"/>
          <p:nvPr>
            <p:ph type="ctrTitle"/>
          </p:nvPr>
        </p:nvSpPr>
        <p:spPr>
          <a:xfrm>
            <a:off x="323851" y="2416102"/>
            <a:ext cx="8496300" cy="12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0"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292" name="Google Shape;292;p1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13"/>
          <p:cNvSpPr txBox="1"/>
          <p:nvPr>
            <p:ph idx="2" type="title"/>
          </p:nvPr>
        </p:nvSpPr>
        <p:spPr>
          <a:xfrm>
            <a:off x="1361154" y="4198267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4" name="Google Shape;294;p113"/>
          <p:cNvSpPr txBox="1"/>
          <p:nvPr>
            <p:ph idx="3" type="title"/>
          </p:nvPr>
        </p:nvSpPr>
        <p:spPr>
          <a:xfrm>
            <a:off x="1361154" y="4536013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252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ьный слайд (светлый)">
  <p:cSld name="Титульный слайд 2_1_1">
    <p:bg>
      <p:bgPr>
        <a:solidFill>
          <a:schemeClr val="lt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1">
            <a:hlinkClick r:id="rId2"/>
          </p:cNvPr>
          <p:cNvSpPr txBox="1"/>
          <p:nvPr/>
        </p:nvSpPr>
        <p:spPr>
          <a:xfrm>
            <a:off x="7260801" y="279514"/>
            <a:ext cx="12240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selectel.ru</a:t>
            </a:r>
            <a:endParaRPr b="0" i="0" sz="12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1"/>
          <p:cNvSpPr/>
          <p:nvPr/>
        </p:nvSpPr>
        <p:spPr>
          <a:xfrm>
            <a:off x="7260801" y="596172"/>
            <a:ext cx="1692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t.me/SelectelNews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vk.com/selectel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facebook.com/selectel</a:t>
            </a:r>
            <a:r>
              <a:rPr b="0" i="0" lang="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91"/>
          <p:cNvSpPr txBox="1"/>
          <p:nvPr/>
        </p:nvSpPr>
        <p:spPr>
          <a:xfrm>
            <a:off x="4626627" y="546181"/>
            <a:ext cx="13488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СОЦСЕТИ:</a:t>
            </a:r>
            <a:endParaRPr b="1" i="0" sz="1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91"/>
          <p:cNvSpPr txBox="1"/>
          <p:nvPr/>
        </p:nvSpPr>
        <p:spPr>
          <a:xfrm>
            <a:off x="4626627" y="270376"/>
            <a:ext cx="13488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САЙТ:</a:t>
            </a:r>
            <a:endParaRPr b="1" i="0" sz="1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1"/>
          <p:cNvSpPr txBox="1"/>
          <p:nvPr>
            <p:ph type="ctrTitle"/>
          </p:nvPr>
        </p:nvSpPr>
        <p:spPr>
          <a:xfrm>
            <a:off x="323851" y="2416102"/>
            <a:ext cx="8496300" cy="12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0"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46" name="Google Shape;46;p91"/>
          <p:cNvSpPr txBox="1"/>
          <p:nvPr>
            <p:ph idx="2" type="title"/>
          </p:nvPr>
        </p:nvSpPr>
        <p:spPr>
          <a:xfrm>
            <a:off x="1361154" y="4198267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7" name="Google Shape;47;p91"/>
          <p:cNvSpPr txBox="1"/>
          <p:nvPr>
            <p:ph idx="3" type="title"/>
          </p:nvPr>
        </p:nvSpPr>
        <p:spPr>
          <a:xfrm>
            <a:off x="1361154" y="4536013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48" name="Google Shape;48;p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0913" y="346036"/>
            <a:ext cx="1432799" cy="2879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oogle Shape;49;p91"/>
          <p:cNvGrpSpPr/>
          <p:nvPr/>
        </p:nvGrpSpPr>
        <p:grpSpPr>
          <a:xfrm>
            <a:off x="323825" y="4066595"/>
            <a:ext cx="818700" cy="818700"/>
            <a:chOff x="323825" y="4066595"/>
            <a:chExt cx="818700" cy="818700"/>
          </a:xfrm>
        </p:grpSpPr>
        <p:sp>
          <p:nvSpPr>
            <p:cNvPr id="50" name="Google Shape;50;p91"/>
            <p:cNvSpPr/>
            <p:nvPr/>
          </p:nvSpPr>
          <p:spPr>
            <a:xfrm>
              <a:off x="323825" y="4066595"/>
              <a:ext cx="818700" cy="818700"/>
            </a:xfrm>
            <a:prstGeom prst="ellipse">
              <a:avLst/>
            </a:prstGeom>
            <a:noFill/>
            <a:ln cap="flat" cmpd="sng" w="444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" name="Google Shape;51;p9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19162" y="4248625"/>
              <a:ext cx="428025" cy="428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252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ьный слайд без указания спикера">
  <p:cSld name="Титульный слайд 2_1_2">
    <p:bg>
      <p:bgPr>
        <a:solidFill>
          <a:srgbClr val="092533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4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533">
              <a:alpha val="4705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14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533">
              <a:alpha val="2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14">
            <a:hlinkClick r:id="rId2"/>
          </p:cNvPr>
          <p:cNvSpPr txBox="1"/>
          <p:nvPr/>
        </p:nvSpPr>
        <p:spPr>
          <a:xfrm>
            <a:off x="7260801" y="279514"/>
            <a:ext cx="12240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selectel.ru</a:t>
            </a:r>
            <a:endParaRPr b="0" i="0" sz="1200" u="sng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14"/>
          <p:cNvSpPr/>
          <p:nvPr/>
        </p:nvSpPr>
        <p:spPr>
          <a:xfrm>
            <a:off x="7260801" y="530072"/>
            <a:ext cx="1692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t.me/SelectelNews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vk.com/selectel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facebook.com/selectel</a:t>
            </a:r>
            <a:r>
              <a:rPr b="0" i="0" lang="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14"/>
          <p:cNvSpPr txBox="1"/>
          <p:nvPr/>
        </p:nvSpPr>
        <p:spPr>
          <a:xfrm>
            <a:off x="4626627" y="546181"/>
            <a:ext cx="13488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СОЦСЕТИ:</a:t>
            </a:r>
            <a:endParaRPr b="1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14"/>
          <p:cNvSpPr txBox="1"/>
          <p:nvPr/>
        </p:nvSpPr>
        <p:spPr>
          <a:xfrm>
            <a:off x="4626627" y="270376"/>
            <a:ext cx="13488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САЙТ:</a:t>
            </a:r>
            <a:endParaRPr b="1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14"/>
          <p:cNvSpPr txBox="1"/>
          <p:nvPr>
            <p:ph type="ctrTitle"/>
          </p:nvPr>
        </p:nvSpPr>
        <p:spPr>
          <a:xfrm>
            <a:off x="323850" y="2416100"/>
            <a:ext cx="8496300" cy="225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0"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303" name="Google Shape;303;p1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252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ьный слайд (светлый)">
  <p:cSld name="Титульный слайд 2_1_1">
    <p:bg>
      <p:bgPr>
        <a:solidFill>
          <a:schemeClr val="lt1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15">
            <a:hlinkClick r:id="rId2"/>
          </p:cNvPr>
          <p:cNvSpPr txBox="1"/>
          <p:nvPr/>
        </p:nvSpPr>
        <p:spPr>
          <a:xfrm>
            <a:off x="7260801" y="279514"/>
            <a:ext cx="12240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selectel.ru</a:t>
            </a:r>
            <a:endParaRPr b="0" i="0" sz="12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15"/>
          <p:cNvSpPr/>
          <p:nvPr/>
        </p:nvSpPr>
        <p:spPr>
          <a:xfrm>
            <a:off x="7260801" y="596172"/>
            <a:ext cx="1692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t.me/SelectelNews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vk.com/selectel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facebook.com/selectel</a:t>
            </a:r>
            <a:r>
              <a:rPr b="0" i="0" lang="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15"/>
          <p:cNvSpPr txBox="1"/>
          <p:nvPr/>
        </p:nvSpPr>
        <p:spPr>
          <a:xfrm>
            <a:off x="4626627" y="546181"/>
            <a:ext cx="13488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СОЦСЕТИ:</a:t>
            </a:r>
            <a:endParaRPr b="1" i="0" sz="1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15"/>
          <p:cNvSpPr txBox="1"/>
          <p:nvPr/>
        </p:nvSpPr>
        <p:spPr>
          <a:xfrm>
            <a:off x="4626627" y="270376"/>
            <a:ext cx="13488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САЙТ:</a:t>
            </a:r>
            <a:endParaRPr b="1" i="0" sz="1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15"/>
          <p:cNvSpPr txBox="1"/>
          <p:nvPr>
            <p:ph type="ctrTitle"/>
          </p:nvPr>
        </p:nvSpPr>
        <p:spPr>
          <a:xfrm>
            <a:off x="323851" y="2416102"/>
            <a:ext cx="8496300" cy="12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0"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310" name="Google Shape;310;p115"/>
          <p:cNvSpPr txBox="1"/>
          <p:nvPr>
            <p:ph idx="2" type="title"/>
          </p:nvPr>
        </p:nvSpPr>
        <p:spPr>
          <a:xfrm>
            <a:off x="1361154" y="4198267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11" name="Google Shape;311;p115"/>
          <p:cNvSpPr txBox="1"/>
          <p:nvPr>
            <p:ph idx="3" type="title"/>
          </p:nvPr>
        </p:nvSpPr>
        <p:spPr>
          <a:xfrm>
            <a:off x="1361154" y="4536013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b="0" sz="1400"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312" name="Google Shape;312;p1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0913" y="346036"/>
            <a:ext cx="1432799" cy="28793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15"/>
          <p:cNvSpPr/>
          <p:nvPr/>
        </p:nvSpPr>
        <p:spPr>
          <a:xfrm>
            <a:off x="323825" y="4066595"/>
            <a:ext cx="818700" cy="818700"/>
          </a:xfrm>
          <a:prstGeom prst="ellipse">
            <a:avLst/>
          </a:prstGeom>
          <a:noFill/>
          <a:ln cap="flat" cmpd="sng" w="444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252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ьный слайд без указания спикера (светлый)">
  <p:cSld name="Титульный слайд 2_1_1_1">
    <p:bg>
      <p:bgPr>
        <a:solidFill>
          <a:schemeClr val="lt1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6">
            <a:hlinkClick r:id="rId2"/>
          </p:cNvPr>
          <p:cNvSpPr txBox="1"/>
          <p:nvPr/>
        </p:nvSpPr>
        <p:spPr>
          <a:xfrm>
            <a:off x="7260801" y="279514"/>
            <a:ext cx="12240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selectel.ru</a:t>
            </a:r>
            <a:endParaRPr b="0" i="0" sz="12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16"/>
          <p:cNvSpPr/>
          <p:nvPr/>
        </p:nvSpPr>
        <p:spPr>
          <a:xfrm>
            <a:off x="7260801" y="596172"/>
            <a:ext cx="1692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t.me/SelectelNews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vk.com/selectel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facebook.com/selectel</a:t>
            </a:r>
            <a:r>
              <a:rPr b="0" i="0" lang="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16"/>
          <p:cNvSpPr txBox="1"/>
          <p:nvPr/>
        </p:nvSpPr>
        <p:spPr>
          <a:xfrm>
            <a:off x="4626627" y="546181"/>
            <a:ext cx="13488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СОЦСЕТИ:</a:t>
            </a:r>
            <a:endParaRPr b="1" i="0" sz="1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16"/>
          <p:cNvSpPr txBox="1"/>
          <p:nvPr/>
        </p:nvSpPr>
        <p:spPr>
          <a:xfrm>
            <a:off x="4626627" y="270376"/>
            <a:ext cx="13488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САЙТ:</a:t>
            </a:r>
            <a:endParaRPr b="1" i="0" sz="1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1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0913" y="346036"/>
            <a:ext cx="1432799" cy="28793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16"/>
          <p:cNvSpPr txBox="1"/>
          <p:nvPr>
            <p:ph type="ctrTitle"/>
          </p:nvPr>
        </p:nvSpPr>
        <p:spPr>
          <a:xfrm>
            <a:off x="323850" y="2416100"/>
            <a:ext cx="8496300" cy="225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0"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252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(светлый)">
  <p:cSld name="Титульный слайд (светлый)">
    <p:bg>
      <p:bgPr>
        <a:solidFill>
          <a:schemeClr val="lt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7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0"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3" name="Google Shape;323;p117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4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4" name="Google Shape;324;p117"/>
          <p:cNvSpPr txBox="1"/>
          <p:nvPr>
            <p:ph idx="2" type="title"/>
          </p:nvPr>
        </p:nvSpPr>
        <p:spPr>
          <a:xfrm>
            <a:off x="1361154" y="4198267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5" name="Google Shape;325;p117"/>
          <p:cNvSpPr txBox="1"/>
          <p:nvPr>
            <p:ph idx="3" type="title"/>
          </p:nvPr>
        </p:nvSpPr>
        <p:spPr>
          <a:xfrm>
            <a:off x="1361154" y="4536013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326" name="Google Shape;326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913" y="346036"/>
            <a:ext cx="1432799" cy="28793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17"/>
          <p:cNvSpPr/>
          <p:nvPr/>
        </p:nvSpPr>
        <p:spPr>
          <a:xfrm>
            <a:off x="323825" y="4066595"/>
            <a:ext cx="818700" cy="818700"/>
          </a:xfrm>
          <a:prstGeom prst="ellipse">
            <a:avLst/>
          </a:prstGeom>
          <a:noFill/>
          <a:ln cap="flat" cmpd="sng" w="444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без указания спикера (светлый)">
  <p:cSld name="Титульный слайд (светлый)_1">
    <p:bg>
      <p:bgPr>
        <a:solidFill>
          <a:schemeClr val="lt1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8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0"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0" name="Google Shape;330;p118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4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331" name="Google Shape;331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913" y="346036"/>
            <a:ext cx="1432799" cy="287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одержание">
  <p:cSld name="Содержание">
    <p:bg>
      <p:bgPr>
        <a:solidFill>
          <a:srgbClr val="E2E6E7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9"/>
          <p:cNvSpPr txBox="1"/>
          <p:nvPr>
            <p:ph type="ctrTitle"/>
          </p:nvPr>
        </p:nvSpPr>
        <p:spPr>
          <a:xfrm>
            <a:off x="323851" y="339725"/>
            <a:ext cx="8496300" cy="13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b="0" i="0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4" name="Google Shape;334;p119"/>
          <p:cNvSpPr txBox="1"/>
          <p:nvPr>
            <p:ph idx="1" type="body"/>
          </p:nvPr>
        </p:nvSpPr>
        <p:spPr>
          <a:xfrm>
            <a:off x="2907125" y="1997850"/>
            <a:ext cx="5913000" cy="26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чало нового раздела">
  <p:cSld name="1_Начало нового раздела(красный)">
    <p:bg>
      <p:bgPr>
        <a:solidFill>
          <a:srgbClr val="E2E6E7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0"/>
          <p:cNvSpPr txBox="1"/>
          <p:nvPr>
            <p:ph type="ctrTitle"/>
          </p:nvPr>
        </p:nvSpPr>
        <p:spPr>
          <a:xfrm>
            <a:off x="323851" y="1657349"/>
            <a:ext cx="84963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0" i="0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(темный)">
  <p:cSld name="1_Стандартный слайд с текстом 2 колонки">
    <p:bg>
      <p:bgPr>
        <a:solidFill>
          <a:schemeClr val="dk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1"/>
          <p:cNvSpPr txBox="1"/>
          <p:nvPr>
            <p:ph type="title"/>
          </p:nvPr>
        </p:nvSpPr>
        <p:spPr>
          <a:xfrm>
            <a:off x="323850" y="303471"/>
            <a:ext cx="50751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3742">
          <p15:clr>
            <a:srgbClr val="FBAE40"/>
          </p15:clr>
        </p15:guide>
        <p15:guide id="10" pos="2980">
          <p15:clr>
            <a:srgbClr val="FBAE40"/>
          </p15:clr>
        </p15:guide>
        <p15:guide id="11" pos="3878">
          <p15:clr>
            <a:srgbClr val="FBAE40"/>
          </p15:clr>
        </p15:guide>
        <p15:guide id="12" pos="4649">
          <p15:clr>
            <a:srgbClr val="FBAE40"/>
          </p15:clr>
        </p15:guide>
        <p15:guide id="13" pos="4785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pos="2976">
          <p15:clr>
            <a:srgbClr val="FA7B17"/>
          </p15:clr>
        </p15:guide>
        <p15:guide id="16" orient="horz" pos="3033">
          <p15:clr>
            <a:srgbClr val="FA7B17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(светлый) 1">
  <p:cSld name="Стандартный слайд с заголовком (светлый)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2"/>
          <p:cNvSpPr txBox="1"/>
          <p:nvPr>
            <p:ph type="title"/>
          </p:nvPr>
        </p:nvSpPr>
        <p:spPr>
          <a:xfrm>
            <a:off x="323850" y="3034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341" name="Google Shape;341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51" y="4803991"/>
            <a:ext cx="590551" cy="11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22"/>
          <p:cNvSpPr txBox="1"/>
          <p:nvPr/>
        </p:nvSpPr>
        <p:spPr>
          <a:xfrm>
            <a:off x="7177493" y="4684633"/>
            <a:ext cx="17544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selectel.ru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1" y="4803775"/>
            <a:ext cx="719999" cy="144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  <p15:guide id="15" orient="horz" pos="2269">
          <p15:clr>
            <a:srgbClr val="FA7B17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6" name="Google Shape;346;p1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—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7" name="Google Shape;347;p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(светлый)">
  <p:cSld name="Титульный слайд (светлый)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2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0"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4" name="Google Shape;54;p92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4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5" name="Google Shape;55;p92"/>
          <p:cNvSpPr txBox="1"/>
          <p:nvPr>
            <p:ph idx="2" type="title"/>
          </p:nvPr>
        </p:nvSpPr>
        <p:spPr>
          <a:xfrm>
            <a:off x="1361154" y="4198267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6" name="Google Shape;56;p92"/>
          <p:cNvSpPr txBox="1"/>
          <p:nvPr>
            <p:ph idx="3" type="title"/>
          </p:nvPr>
        </p:nvSpPr>
        <p:spPr>
          <a:xfrm>
            <a:off x="1361154" y="4536013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4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57" name="Google Shape;57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913" y="346036"/>
            <a:ext cx="1432799" cy="2879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92"/>
          <p:cNvGrpSpPr/>
          <p:nvPr/>
        </p:nvGrpSpPr>
        <p:grpSpPr>
          <a:xfrm>
            <a:off x="323825" y="4066595"/>
            <a:ext cx="818700" cy="818700"/>
            <a:chOff x="323825" y="4066595"/>
            <a:chExt cx="818700" cy="818700"/>
          </a:xfrm>
        </p:grpSpPr>
        <p:sp>
          <p:nvSpPr>
            <p:cNvPr id="59" name="Google Shape;59;p92"/>
            <p:cNvSpPr/>
            <p:nvPr/>
          </p:nvSpPr>
          <p:spPr>
            <a:xfrm>
              <a:off x="323825" y="4066595"/>
              <a:ext cx="818700" cy="818700"/>
            </a:xfrm>
            <a:prstGeom prst="ellipse">
              <a:avLst/>
            </a:prstGeom>
            <a:noFill/>
            <a:ln cap="flat" cmpd="sng" w="444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" name="Google Shape;60;p9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9162" y="4248625"/>
              <a:ext cx="428025" cy="428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одержание">
  <p:cSld name="Содержание">
    <p:bg>
      <p:bgPr>
        <a:solidFill>
          <a:srgbClr val="E2E6E7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7"/>
          <p:cNvSpPr txBox="1"/>
          <p:nvPr>
            <p:ph type="ctrTitle"/>
          </p:nvPr>
        </p:nvSpPr>
        <p:spPr>
          <a:xfrm>
            <a:off x="323851" y="415925"/>
            <a:ext cx="8496300" cy="13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i="0" sz="4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ьный слайд без указания спикера">
  <p:cSld name="Титульный слайд 2_1_2">
    <p:bg>
      <p:bgPr>
        <a:solidFill>
          <a:srgbClr val="092533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8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533">
              <a:alpha val="4705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8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533">
              <a:alpha val="2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8"/>
          <p:cNvSpPr txBox="1"/>
          <p:nvPr>
            <p:ph type="ctrTitle"/>
          </p:nvPr>
        </p:nvSpPr>
        <p:spPr>
          <a:xfrm>
            <a:off x="323850" y="2416100"/>
            <a:ext cx="8496300" cy="225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357" name="Google Shape;357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8"/>
          <p:cNvSpPr/>
          <p:nvPr/>
        </p:nvSpPr>
        <p:spPr>
          <a:xfrm>
            <a:off x="7582500" y="307900"/>
            <a:ext cx="14562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selectel.ru</a:t>
            </a:r>
            <a:br>
              <a:rPr b="0" i="0" lang="ru" sz="5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b="0" i="0" lang="ru" sz="16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</a:t>
            </a:r>
            <a:endParaRPr b="0" i="0" sz="16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</a:t>
            </a:r>
            <a:endParaRPr b="0" i="0" sz="16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359" name="Google Shape;35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6426" y="357900"/>
            <a:ext cx="248924" cy="24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6425" y="726643"/>
            <a:ext cx="248924" cy="24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6425" y="1086936"/>
            <a:ext cx="248925" cy="243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252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(темный)">
  <p:cSld name="Титульный слайд 2">
    <p:bg>
      <p:bgPr>
        <a:solidFill>
          <a:schemeClr val="dk1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93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433">
              <a:alpha val="6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93"/>
          <p:cNvSpPr/>
          <p:nvPr/>
        </p:nvSpPr>
        <p:spPr>
          <a:xfrm>
            <a:off x="323849" y="4085906"/>
            <a:ext cx="819000" cy="819000"/>
          </a:xfrm>
          <a:prstGeom prst="ellipse">
            <a:avLst/>
          </a:prstGeom>
          <a:noFill/>
          <a:ln cap="flat" cmpd="sng" w="444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93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66" name="Google Shape;366;p93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4000">
                <a:solidFill>
                  <a:srgbClr val="ABB4B8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67" name="Google Shape;367;p93"/>
          <p:cNvSpPr txBox="1"/>
          <p:nvPr>
            <p:ph idx="2" type="title"/>
          </p:nvPr>
        </p:nvSpPr>
        <p:spPr>
          <a:xfrm>
            <a:off x="1361154" y="4198267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8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68" name="Google Shape;368;p93"/>
          <p:cNvSpPr txBox="1"/>
          <p:nvPr>
            <p:ph idx="3" type="title"/>
          </p:nvPr>
        </p:nvSpPr>
        <p:spPr>
          <a:xfrm>
            <a:off x="1361154" y="4536013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800">
                <a:solidFill>
                  <a:srgbClr val="A5A5A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369" name="Google Shape;369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без указания спикера (темный)">
  <p:cSld name="Титульный слайд 2_2">
    <p:bg>
      <p:bgPr>
        <a:solidFill>
          <a:schemeClr val="dk1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94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433">
              <a:alpha val="6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94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74" name="Google Shape;374;p94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4000">
                <a:solidFill>
                  <a:srgbClr val="ABB4B8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(темный)">
  <p:cSld name="Стандартный слайд с текстом 2 колонки">
    <p:bg>
      <p:bgPr>
        <a:solidFill>
          <a:schemeClr val="dk1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95"/>
          <p:cNvSpPr txBox="1"/>
          <p:nvPr>
            <p:ph type="title"/>
          </p:nvPr>
        </p:nvSpPr>
        <p:spPr>
          <a:xfrm>
            <a:off x="233837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3742">
          <p15:clr>
            <a:srgbClr val="FBAE40"/>
          </p15:clr>
        </p15:guide>
        <p15:guide id="10" pos="2980">
          <p15:clr>
            <a:srgbClr val="FBAE40"/>
          </p15:clr>
        </p15:guide>
        <p15:guide id="11" pos="3878">
          <p15:clr>
            <a:srgbClr val="FBAE40"/>
          </p15:clr>
        </p15:guide>
        <p15:guide id="12" pos="4649">
          <p15:clr>
            <a:srgbClr val="FBAE40"/>
          </p15:clr>
        </p15:guide>
        <p15:guide id="13" pos="4785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33">
          <p15:clr>
            <a:srgbClr val="FA7B17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(светлый) 2">
  <p:cSld name="1_Стандартный слайд с текстом_1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6"/>
          <p:cNvSpPr txBox="1"/>
          <p:nvPr>
            <p:ph type="title"/>
          </p:nvPr>
        </p:nvSpPr>
        <p:spPr>
          <a:xfrm>
            <a:off x="233837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i="0" sz="24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A7B17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текстом (темный)">
  <p:cSld name="1_Стандартный слайд с текстом 4">
    <p:bg>
      <p:bgPr>
        <a:solidFill>
          <a:schemeClr val="dk1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97"/>
          <p:cNvSpPr txBox="1"/>
          <p:nvPr>
            <p:ph type="title"/>
          </p:nvPr>
        </p:nvSpPr>
        <p:spPr>
          <a:xfrm>
            <a:off x="233837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81" name="Google Shape;381;p97"/>
          <p:cNvSpPr txBox="1"/>
          <p:nvPr>
            <p:ph idx="1" type="body"/>
          </p:nvPr>
        </p:nvSpPr>
        <p:spPr>
          <a:xfrm>
            <a:off x="233837" y="1444980"/>
            <a:ext cx="84963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一"/>
              <a:defRPr i="0" sz="1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○"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anrope Medium"/>
              <a:buChar char="■"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82" name="Google Shape;382;p97"/>
          <p:cNvSpPr txBox="1"/>
          <p:nvPr>
            <p:ph idx="2" type="subTitle"/>
          </p:nvPr>
        </p:nvSpPr>
        <p:spPr>
          <a:xfrm>
            <a:off x="233837" y="856201"/>
            <a:ext cx="84963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i="0" sz="1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04">
          <p15:clr>
            <a:srgbClr val="FA7B17"/>
          </p15:clr>
        </p15:guide>
        <p15:guide id="2" pos="2880">
          <p15:clr>
            <a:srgbClr val="FBAE40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2789">
          <p15:clr>
            <a:srgbClr val="FBAE40"/>
          </p15:clr>
        </p15:guide>
        <p15:guide id="7" pos="3742">
          <p15:clr>
            <a:srgbClr val="FBAE40"/>
          </p15:clr>
        </p15:guide>
        <p15:guide id="8" pos="1882">
          <p15:clr>
            <a:srgbClr val="FBAE40"/>
          </p15:clr>
        </p15:guide>
        <p15:guide id="9" pos="2018">
          <p15:clr>
            <a:srgbClr val="FBAE40"/>
          </p15:clr>
        </p15:guide>
        <p15:guide id="10" pos="4785">
          <p15:clr>
            <a:srgbClr val="FBAE40"/>
          </p15:clr>
        </p15:guide>
        <p15:guide id="11" pos="3878">
          <p15:clr>
            <a:srgbClr val="FBAE40"/>
          </p15:clr>
        </p15:guide>
        <p15:guide id="12" pos="2980">
          <p15:clr>
            <a:srgbClr val="FBAE40"/>
          </p15:clr>
        </p15:guide>
        <p15:guide id="13" pos="4649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ьный слайд">
  <p:cSld name="Титульный слайд 2_1">
    <p:bg>
      <p:bgPr>
        <a:solidFill>
          <a:srgbClr val="092533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8"/>
          <p:cNvSpPr/>
          <p:nvPr/>
        </p:nvSpPr>
        <p:spPr>
          <a:xfrm>
            <a:off x="323849" y="4085906"/>
            <a:ext cx="819000" cy="819000"/>
          </a:xfrm>
          <a:prstGeom prst="ellipse">
            <a:avLst/>
          </a:prstGeom>
          <a:noFill/>
          <a:ln cap="flat" cmpd="sng" w="444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98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533">
              <a:alpha val="4705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98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533">
              <a:alpha val="2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98"/>
          <p:cNvSpPr txBox="1"/>
          <p:nvPr>
            <p:ph type="ctrTitle"/>
          </p:nvPr>
        </p:nvSpPr>
        <p:spPr>
          <a:xfrm>
            <a:off x="323851" y="2416102"/>
            <a:ext cx="8496300" cy="12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388" name="Google Shape;388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98"/>
          <p:cNvSpPr txBox="1"/>
          <p:nvPr>
            <p:ph idx="2" type="title"/>
          </p:nvPr>
        </p:nvSpPr>
        <p:spPr>
          <a:xfrm>
            <a:off x="1361154" y="4198267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8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90" name="Google Shape;390;p98"/>
          <p:cNvSpPr txBox="1"/>
          <p:nvPr>
            <p:ph idx="3" type="title"/>
          </p:nvPr>
        </p:nvSpPr>
        <p:spPr>
          <a:xfrm>
            <a:off x="1361154" y="4536013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800">
                <a:solidFill>
                  <a:srgbClr val="A5A5A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91" name="Google Shape;391;p98"/>
          <p:cNvSpPr/>
          <p:nvPr/>
        </p:nvSpPr>
        <p:spPr>
          <a:xfrm>
            <a:off x="7582500" y="307900"/>
            <a:ext cx="14562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selectel.ru</a:t>
            </a:r>
            <a:br>
              <a:rPr b="0" i="0" lang="ru" sz="5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br>
              <a:rPr b="0" i="0" lang="ru" sz="5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b="0" i="0" lang="ru" sz="16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</a:t>
            </a:r>
            <a:endParaRPr b="0" i="0" sz="16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</a:t>
            </a:r>
            <a:endParaRPr b="0" i="0" sz="16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392" name="Google Shape;392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6426" y="357901"/>
            <a:ext cx="289599" cy="2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6425" y="824051"/>
            <a:ext cx="289599" cy="28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6425" y="1193613"/>
            <a:ext cx="289600" cy="283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252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(светлый)">
  <p:cSld name="Титульный слайд (светлый)">
    <p:bg>
      <p:bgPr>
        <a:solidFill>
          <a:schemeClr val="lt1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99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97" name="Google Shape;397;p99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400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98" name="Google Shape;398;p99"/>
          <p:cNvSpPr txBox="1"/>
          <p:nvPr>
            <p:ph idx="2" type="title"/>
          </p:nvPr>
        </p:nvSpPr>
        <p:spPr>
          <a:xfrm>
            <a:off x="1361154" y="4198267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8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99" name="Google Shape;399;p99"/>
          <p:cNvSpPr txBox="1"/>
          <p:nvPr>
            <p:ph idx="3" type="title"/>
          </p:nvPr>
        </p:nvSpPr>
        <p:spPr>
          <a:xfrm>
            <a:off x="1361154" y="4536013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80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sz="1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400" name="Google Shape;400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913" y="346036"/>
            <a:ext cx="1432799" cy="28793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99"/>
          <p:cNvSpPr/>
          <p:nvPr/>
        </p:nvSpPr>
        <p:spPr>
          <a:xfrm>
            <a:off x="323825" y="4066595"/>
            <a:ext cx="818700" cy="818700"/>
          </a:xfrm>
          <a:prstGeom prst="ellipse">
            <a:avLst/>
          </a:prstGeom>
          <a:noFill/>
          <a:ln cap="flat" cmpd="sng" w="444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без указания спикера (светлый)">
  <p:cSld name="Титульный слайд (светлый)_1">
    <p:bg>
      <p:bgPr>
        <a:solidFill>
          <a:schemeClr val="lt1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00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404" name="Google Shape;404;p100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400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405" name="Google Shape;405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913" y="346036"/>
            <a:ext cx="1432799" cy="287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одержание">
  <p:cSld name="Содержание">
    <p:bg>
      <p:bgPr>
        <a:solidFill>
          <a:srgbClr val="E2E6E7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/>
          <p:nvPr>
            <p:ph type="ctrTitle"/>
          </p:nvPr>
        </p:nvSpPr>
        <p:spPr>
          <a:xfrm>
            <a:off x="323851" y="339725"/>
            <a:ext cx="8496300" cy="13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b="0" i="0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7" name="Google Shape;67;p36"/>
          <p:cNvSpPr txBox="1"/>
          <p:nvPr>
            <p:ph idx="1" type="body"/>
          </p:nvPr>
        </p:nvSpPr>
        <p:spPr>
          <a:xfrm>
            <a:off x="2907125" y="1997850"/>
            <a:ext cx="5913000" cy="26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чало нового раздела">
  <p:cSld name="1_Начало нового раздела(красный)">
    <p:bg>
      <p:bgPr>
        <a:solidFill>
          <a:srgbClr val="E2E6E7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01"/>
          <p:cNvSpPr txBox="1"/>
          <p:nvPr>
            <p:ph type="ctrTitle"/>
          </p:nvPr>
        </p:nvSpPr>
        <p:spPr>
          <a:xfrm>
            <a:off x="323851" y="1657349"/>
            <a:ext cx="84963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i="0" sz="6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4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2971">
          <p15:clr>
            <a:srgbClr val="FBAE40"/>
          </p15:clr>
        </p15:guide>
        <p15:guide id="10" pos="3742">
          <p15:clr>
            <a:srgbClr val="FBAE40"/>
          </p15:clr>
        </p15:guide>
        <p15:guide id="11" pos="3878">
          <p15:clr>
            <a:srgbClr val="FBAE40"/>
          </p15:clr>
        </p15:guide>
        <p15:guide id="12" pos="4626">
          <p15:clr>
            <a:srgbClr val="FBAE40"/>
          </p15:clr>
        </p15:guide>
        <p15:guide id="13" pos="4785">
          <p15:clr>
            <a:srgbClr val="FBAE40"/>
          </p15:clr>
        </p15:guide>
        <p15:guide id="14" pos="2880">
          <p15:clr>
            <a:srgbClr val="FBAE40"/>
          </p15:clr>
        </p15:guide>
        <p15:guide id="15" orient="horz" pos="3026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без указания спикера (темный) 1">
  <p:cSld name="Титульный слайд без указания спикера (темный)">
    <p:bg>
      <p:bgPr>
        <a:solidFill>
          <a:schemeClr val="dk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02"/>
          <p:cNvSpPr/>
          <p:nvPr/>
        </p:nvSpPr>
        <p:spPr>
          <a:xfrm>
            <a:off x="6750" y="0"/>
            <a:ext cx="9130500" cy="5143500"/>
          </a:xfrm>
          <a:prstGeom prst="rect">
            <a:avLst/>
          </a:prstGeom>
          <a:solidFill>
            <a:srgbClr val="092433">
              <a:alpha val="67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849" y="346036"/>
            <a:ext cx="1433142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02"/>
          <p:cNvSpPr txBox="1"/>
          <p:nvPr>
            <p:ph type="ctrTitle"/>
          </p:nvPr>
        </p:nvSpPr>
        <p:spPr>
          <a:xfrm>
            <a:off x="323851" y="1096841"/>
            <a:ext cx="84963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 Medium"/>
              <a:buNone/>
              <a:defRPr b="0" sz="40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412" name="Google Shape;412;p102"/>
          <p:cNvSpPr txBox="1"/>
          <p:nvPr>
            <p:ph idx="1" type="subTitle"/>
          </p:nvPr>
        </p:nvSpPr>
        <p:spPr>
          <a:xfrm>
            <a:off x="323849" y="1719742"/>
            <a:ext cx="84963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4000">
                <a:solidFill>
                  <a:srgbClr val="ABB4B8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 Medium"/>
              <a:buNone/>
              <a:defRPr sz="24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80">
          <p15:clr>
            <a:srgbClr val="FA7B17"/>
          </p15:clr>
        </p15:guide>
        <p15:guide id="2" pos="77">
          <p15:clr>
            <a:srgbClr val="FA7B17"/>
          </p15:clr>
        </p15:guide>
        <p15:guide id="3" pos="2083">
          <p15:clr>
            <a:srgbClr val="FBAE40"/>
          </p15:clr>
        </p15:guide>
        <p15:guide id="4" pos="366">
          <p15:clr>
            <a:srgbClr val="FBAE40"/>
          </p15:clr>
        </p15:guide>
        <p15:guide id="5" pos="417">
          <p15:clr>
            <a:srgbClr val="FBAE40"/>
          </p15:clr>
        </p15:guide>
        <p15:guide id="6" pos="706">
          <p15:clr>
            <a:srgbClr val="FBAE40"/>
          </p15:clr>
        </p15:guide>
        <p15:guide id="7" pos="757">
          <p15:clr>
            <a:srgbClr val="FBAE40"/>
          </p15:clr>
        </p15:guide>
        <p15:guide id="8" pos="1046">
          <p15:clr>
            <a:srgbClr val="FBAE40"/>
          </p15:clr>
        </p15:guide>
        <p15:guide id="9" pos="1114">
          <p15:clr>
            <a:srgbClr val="FBAE40"/>
          </p15:clr>
        </p15:guide>
        <p15:guide id="10" pos="1403">
          <p15:clr>
            <a:srgbClr val="FBAE40"/>
          </p15:clr>
        </p15:guide>
        <p15:guide id="11" pos="1454">
          <p15:clr>
            <a:srgbClr val="FBAE40"/>
          </p15:clr>
        </p15:guide>
        <p15:guide id="12" pos="1735">
          <p15:clr>
            <a:srgbClr val="FBAE40"/>
          </p15:clr>
        </p15:guide>
        <p15:guide id="13" pos="1794">
          <p15:clr>
            <a:srgbClr val="FBAE40"/>
          </p15:clr>
        </p15:guide>
        <p15:guide id="14" pos="1080">
          <p15:clr>
            <a:srgbClr val="FBAE40"/>
          </p15:clr>
        </p15:guide>
        <p15:guide id="15" orient="horz" pos="1135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текстом (светлый)">
  <p:cSld name="Стандартный слайд с текстом 1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03"/>
          <p:cNvSpPr txBox="1"/>
          <p:nvPr>
            <p:ph type="title"/>
          </p:nvPr>
        </p:nvSpPr>
        <p:spPr>
          <a:xfrm>
            <a:off x="233837" y="3034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 i="0" sz="24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415" name="Google Shape;415;p103"/>
          <p:cNvSpPr txBox="1"/>
          <p:nvPr>
            <p:ph idx="1" type="body"/>
          </p:nvPr>
        </p:nvSpPr>
        <p:spPr>
          <a:xfrm>
            <a:off x="233837" y="1444980"/>
            <a:ext cx="84963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一"/>
              <a:defRPr i="0" sz="14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•"/>
              <a:defRPr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416" name="Google Shape;416;p103"/>
          <p:cNvSpPr txBox="1"/>
          <p:nvPr>
            <p:ph idx="2" type="subTitle"/>
          </p:nvPr>
        </p:nvSpPr>
        <p:spPr>
          <a:xfrm>
            <a:off x="233837" y="856201"/>
            <a:ext cx="84963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rope Medium"/>
              <a:buNone/>
              <a:defRPr i="0" sz="14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nrope Medium"/>
              <a:buNone/>
              <a:defRPr sz="14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(темный)">
  <p:cSld name="1_Стандартный слайд с текстом 2 колонки">
    <p:bg>
      <p:bgPr>
        <a:solidFill>
          <a:schemeClr val="dk1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04"/>
          <p:cNvSpPr txBox="1"/>
          <p:nvPr>
            <p:ph type="title"/>
          </p:nvPr>
        </p:nvSpPr>
        <p:spPr>
          <a:xfrm>
            <a:off x="323850" y="303475"/>
            <a:ext cx="82518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Medium"/>
              <a:buNone/>
              <a:defRPr b="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pos="204">
          <p15:clr>
            <a:srgbClr val="FA7B17"/>
          </p15:clr>
        </p15:guide>
        <p15:guide id="3" pos="5556">
          <p15:clr>
            <a:srgbClr val="FBAE40"/>
          </p15:clr>
        </p15:guide>
        <p15:guide id="4" pos="975">
          <p15:clr>
            <a:srgbClr val="FBAE40"/>
          </p15:clr>
        </p15:guide>
        <p15:guide id="5" pos="1111">
          <p15:clr>
            <a:srgbClr val="FBAE40"/>
          </p15:clr>
        </p15:guide>
        <p15:guide id="6" pos="1882">
          <p15:clr>
            <a:srgbClr val="FBAE40"/>
          </p15:clr>
        </p15:guide>
        <p15:guide id="7" pos="2018">
          <p15:clr>
            <a:srgbClr val="FBAE40"/>
          </p15:clr>
        </p15:guide>
        <p15:guide id="8" pos="2789">
          <p15:clr>
            <a:srgbClr val="FBAE40"/>
          </p15:clr>
        </p15:guide>
        <p15:guide id="9" pos="3742">
          <p15:clr>
            <a:srgbClr val="FBAE40"/>
          </p15:clr>
        </p15:guide>
        <p15:guide id="10" pos="2980">
          <p15:clr>
            <a:srgbClr val="FBAE40"/>
          </p15:clr>
        </p15:guide>
        <p15:guide id="11" pos="3878">
          <p15:clr>
            <a:srgbClr val="FBAE40"/>
          </p15:clr>
        </p15:guide>
        <p15:guide id="12" pos="4649">
          <p15:clr>
            <a:srgbClr val="FBAE40"/>
          </p15:clr>
        </p15:guide>
        <p15:guide id="13" pos="4785">
          <p15:clr>
            <a:srgbClr val="FBAE40"/>
          </p15:clr>
        </p15:guide>
        <p15:guide id="14" orient="horz" pos="214">
          <p15:clr>
            <a:srgbClr val="FBAE40"/>
          </p15:clr>
        </p15:guide>
        <p15:guide id="15" pos="2976">
          <p15:clr>
            <a:srgbClr val="FA7B17"/>
          </p15:clr>
        </p15:guide>
        <p15:guide id="16" orient="horz" pos="3033">
          <p15:clr>
            <a:srgbClr val="FA7B17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 VMware частное">
  <p:cSld name="Стандартный слайд с заголовком (светлый)_1_2_1_1_1">
    <p:bg>
      <p:bgPr>
        <a:solidFill>
          <a:srgbClr val="092433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05"/>
          <p:cNvSpPr txBox="1"/>
          <p:nvPr>
            <p:ph type="title"/>
          </p:nvPr>
        </p:nvSpPr>
        <p:spPr>
          <a:xfrm>
            <a:off x="199378" y="8479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  <p15:guide id="15" orient="horz" pos="2269">
          <p15:clr>
            <a:srgbClr val="FA7B17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 VMware">
  <p:cSld name="Стандартный слайд с заголовком (светлый)_1_2">
    <p:bg>
      <p:bgPr>
        <a:solidFill>
          <a:srgbClr val="092433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106"/>
          <p:cNvPicPr preferRelativeResize="0"/>
          <p:nvPr/>
        </p:nvPicPr>
        <p:blipFill rotWithShape="1">
          <a:blip r:embed="rId2">
            <a:alphaModFix/>
          </a:blip>
          <a:srcRect b="0" l="30475" r="14658" t="129"/>
          <a:stretch/>
        </p:blipFill>
        <p:spPr>
          <a:xfrm>
            <a:off x="4910000" y="0"/>
            <a:ext cx="4233999" cy="513690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06"/>
          <p:cNvSpPr/>
          <p:nvPr/>
        </p:nvSpPr>
        <p:spPr>
          <a:xfrm rot="5400000">
            <a:off x="3586425" y="1323600"/>
            <a:ext cx="5143500" cy="24963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06"/>
          <p:cNvSpPr/>
          <p:nvPr/>
        </p:nvSpPr>
        <p:spPr>
          <a:xfrm rot="5400000">
            <a:off x="3586425" y="1323600"/>
            <a:ext cx="5143500" cy="24963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06"/>
          <p:cNvSpPr txBox="1"/>
          <p:nvPr>
            <p:ph type="title"/>
          </p:nvPr>
        </p:nvSpPr>
        <p:spPr>
          <a:xfrm>
            <a:off x="199378" y="8479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  <p15:guide id="15" orient="horz" pos="2269">
          <p15:clr>
            <a:srgbClr val="FA7B17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андартный слайд с заголовком клиенты">
  <p:cSld name="Стандартный слайд с заголовком (светлый)_1_1_1_1_1">
    <p:bg>
      <p:bgPr>
        <a:solidFill>
          <a:srgbClr val="092433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7"/>
          <p:cNvSpPr txBox="1"/>
          <p:nvPr>
            <p:ph type="title"/>
          </p:nvPr>
        </p:nvSpPr>
        <p:spPr>
          <a:xfrm>
            <a:off x="199378" y="847971"/>
            <a:ext cx="8496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i="0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53">
          <p15:clr>
            <a:srgbClr val="FA7B17"/>
          </p15:clr>
        </p15:guide>
        <p15:guide id="2" pos="2160">
          <p15:clr>
            <a:srgbClr val="FBAE40"/>
          </p15:clr>
        </p15:guide>
        <p15:guide id="3" pos="4167">
          <p15:clr>
            <a:srgbClr val="FBAE40"/>
          </p15:clr>
        </p15:guide>
        <p15:guide id="4" pos="731">
          <p15:clr>
            <a:srgbClr val="FBAE40"/>
          </p15:clr>
        </p15:guide>
        <p15:guide id="5" pos="833">
          <p15:clr>
            <a:srgbClr val="FBAE40"/>
          </p15:clr>
        </p15:guide>
        <p15:guide id="6" pos="2092">
          <p15:clr>
            <a:srgbClr val="FBAE40"/>
          </p15:clr>
        </p15:guide>
        <p15:guide id="7" pos="2807">
          <p15:clr>
            <a:srgbClr val="FBAE40"/>
          </p15:clr>
        </p15:guide>
        <p15:guide id="8" pos="1411">
          <p15:clr>
            <a:srgbClr val="FBAE40"/>
          </p15:clr>
        </p15:guide>
        <p15:guide id="9" pos="1513">
          <p15:clr>
            <a:srgbClr val="FBAE40"/>
          </p15:clr>
        </p15:guide>
        <p15:guide id="10" pos="3589">
          <p15:clr>
            <a:srgbClr val="FBAE40"/>
          </p15:clr>
        </p15:guide>
        <p15:guide id="11" pos="2909">
          <p15:clr>
            <a:srgbClr val="FBAE40"/>
          </p15:clr>
        </p15:guide>
        <p15:guide id="12" pos="2235">
          <p15:clr>
            <a:srgbClr val="FBAE40"/>
          </p15:clr>
        </p15:guide>
        <p15:guide id="13" pos="3487">
          <p15:clr>
            <a:srgbClr val="FBAE40"/>
          </p15:clr>
        </p15:guide>
        <p15:guide id="14" orient="horz" pos="161">
          <p15:clr>
            <a:srgbClr val="FBAE40"/>
          </p15:clr>
        </p15:guide>
        <p15:guide id="15" orient="horz" pos="2269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50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31" Type="http://schemas.openxmlformats.org/officeDocument/2006/relationships/theme" Target="../theme/theme3.xml"/><Relationship Id="rId30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39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9" Type="http://schemas.openxmlformats.org/officeDocument/2006/relationships/theme" Target="../theme/theme4.xml"/><Relationship Id="rId18" Type="http://schemas.openxmlformats.org/officeDocument/2006/relationships/slideLayout" Target="../slideLayouts/slideLayout69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85.xml"/><Relationship Id="rId18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/>
          <p:nvPr>
            <p:ph type="title"/>
          </p:nvPr>
        </p:nvSpPr>
        <p:spPr>
          <a:xfrm>
            <a:off x="311700" y="445025"/>
            <a:ext cx="85206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—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7"/>
          <p:cNvSpPr txBox="1"/>
          <p:nvPr>
            <p:ph type="title"/>
          </p:nvPr>
        </p:nvSpPr>
        <p:spPr>
          <a:xfrm>
            <a:off x="311700" y="445025"/>
            <a:ext cx="85206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16" name="Google Shape;116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nrope Medium"/>
              <a:buChar char="—"/>
              <a:defRPr b="0" i="0" sz="18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Char char="●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■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●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○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■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●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○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 Medium"/>
              <a:buChar char="■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2"/>
          <p:cNvSpPr txBox="1"/>
          <p:nvPr>
            <p:ph type="title"/>
          </p:nvPr>
        </p:nvSpPr>
        <p:spPr>
          <a:xfrm>
            <a:off x="311700" y="445025"/>
            <a:ext cx="85206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2" name="Google Shape;25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—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/>
          <p:nvPr>
            <p:ph type="title"/>
          </p:nvPr>
        </p:nvSpPr>
        <p:spPr>
          <a:xfrm>
            <a:off x="311700" y="445025"/>
            <a:ext cx="85206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 Medium"/>
              <a:buNone/>
              <a:defRPr b="0" i="0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50" name="Google Shape;350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nrope Medium"/>
              <a:buChar char="—"/>
              <a:defRPr b="0" i="0" sz="18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Char char="●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■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●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○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■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●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○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 Medium"/>
              <a:buChar char="■"/>
              <a:defRPr b="0" i="0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24.jpg"/><Relationship Id="rId5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Relationship Id="rId4" Type="http://schemas.openxmlformats.org/officeDocument/2006/relationships/image" Target="../media/image49.png"/><Relationship Id="rId5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49.png"/><Relationship Id="rId5" Type="http://schemas.openxmlformats.org/officeDocument/2006/relationships/image" Target="../media/image37.png"/><Relationship Id="rId6" Type="http://schemas.openxmlformats.org/officeDocument/2006/relationships/image" Target="../media/image59.png"/><Relationship Id="rId7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49.png"/><Relationship Id="rId5" Type="http://schemas.openxmlformats.org/officeDocument/2006/relationships/image" Target="../media/image37.png"/><Relationship Id="rId6" Type="http://schemas.openxmlformats.org/officeDocument/2006/relationships/image" Target="../media/image59.png"/><Relationship Id="rId7" Type="http://schemas.openxmlformats.org/officeDocument/2006/relationships/image" Target="../media/image5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49.png"/><Relationship Id="rId5" Type="http://schemas.openxmlformats.org/officeDocument/2006/relationships/image" Target="../media/image37.png"/><Relationship Id="rId6" Type="http://schemas.openxmlformats.org/officeDocument/2006/relationships/image" Target="../media/image59.png"/><Relationship Id="rId7" Type="http://schemas.openxmlformats.org/officeDocument/2006/relationships/image" Target="../media/image54.png"/><Relationship Id="rId8" Type="http://schemas.openxmlformats.org/officeDocument/2006/relationships/image" Target="../media/image5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openxmlformats.org/officeDocument/2006/relationships/image" Target="../media/image70.png"/><Relationship Id="rId5" Type="http://schemas.openxmlformats.org/officeDocument/2006/relationships/image" Target="../media/image39.png"/><Relationship Id="rId6" Type="http://schemas.openxmlformats.org/officeDocument/2006/relationships/image" Target="../media/image37.png"/><Relationship Id="rId7" Type="http://schemas.openxmlformats.org/officeDocument/2006/relationships/image" Target="../media/image49.png"/><Relationship Id="rId8" Type="http://schemas.openxmlformats.org/officeDocument/2006/relationships/image" Target="../media/image41.png"/><Relationship Id="rId10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github.com/grafana/oncall/pull/1037" TargetMode="External"/><Relationship Id="rId4" Type="http://schemas.openxmlformats.org/officeDocument/2006/relationships/hyperlink" Target="https://github.com/grafana/oncall/pull/1038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1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45.png"/><Relationship Id="rId7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0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1.png"/><Relationship Id="rId5" Type="http://schemas.openxmlformats.org/officeDocument/2006/relationships/image" Target="../media/image46.png"/><Relationship Id="rId6" Type="http://schemas.openxmlformats.org/officeDocument/2006/relationships/image" Target="../media/image39.png"/><Relationship Id="rId7" Type="http://schemas.openxmlformats.org/officeDocument/2006/relationships/image" Target="../media/image37.png"/><Relationship Id="rId8" Type="http://schemas.openxmlformats.org/officeDocument/2006/relationships/image" Target="../media/image4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"/>
          <p:cNvSpPr txBox="1"/>
          <p:nvPr/>
        </p:nvSpPr>
        <p:spPr>
          <a:xfrm>
            <a:off x="219075" y="1247775"/>
            <a:ext cx="7715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ru" sz="40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Как вовремя разбудить </a:t>
            </a:r>
            <a:endParaRPr b="0" i="0" sz="40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ru" sz="40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дежурного администратора</a:t>
            </a:r>
            <a:endParaRPr b="0" i="0" sz="40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33" name="Google Shape;433;p1"/>
          <p:cNvSpPr txBox="1"/>
          <p:nvPr>
            <p:ph idx="4294967295" type="subTitle"/>
          </p:nvPr>
        </p:nvSpPr>
        <p:spPr>
          <a:xfrm>
            <a:off x="311700" y="28246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20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Мониторинг инфраструктуры Облака Selectel</a:t>
            </a:r>
            <a:endParaRPr b="0" i="0" sz="2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434" name="Google Shape;43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4100" y="830907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"/>
          <p:cNvSpPr txBox="1"/>
          <p:nvPr/>
        </p:nvSpPr>
        <p:spPr>
          <a:xfrm>
            <a:off x="1309277" y="4232899"/>
            <a:ext cx="406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Александр Барсков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"/>
          <p:cNvSpPr txBox="1"/>
          <p:nvPr/>
        </p:nvSpPr>
        <p:spPr>
          <a:xfrm>
            <a:off x="1309275" y="4592190"/>
            <a:ext cx="40689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30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ru" sz="1050" u="none" cap="none" strike="noStrike">
                <a:solidFill>
                  <a:srgbClr val="D9D9D6"/>
                </a:solidFill>
                <a:latin typeface="Manrope"/>
                <a:ea typeface="Manrope"/>
                <a:cs typeface="Manrope"/>
                <a:sym typeface="Manrope"/>
              </a:rPr>
              <a:t>Системный администратор дежурной службы </a:t>
            </a:r>
            <a:endParaRPr b="0" i="0" sz="1800" u="none" cap="none" strike="noStrike">
              <a:solidFill>
                <a:srgbClr val="D9D9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1"/>
          <p:cNvPicPr preferRelativeResize="0"/>
          <p:nvPr/>
        </p:nvPicPr>
        <p:blipFill rotWithShape="1">
          <a:blip r:embed="rId4">
            <a:alphaModFix/>
          </a:blip>
          <a:srcRect b="0" l="159" r="159" t="0"/>
          <a:stretch/>
        </p:blipFill>
        <p:spPr>
          <a:xfrm>
            <a:off x="295550" y="4032505"/>
            <a:ext cx="850500" cy="853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8" name="Google Shape;438;p1"/>
          <p:cNvPicPr preferRelativeResize="0"/>
          <p:nvPr/>
        </p:nvPicPr>
        <p:blipFill rotWithShape="1">
          <a:blip r:embed="rId5">
            <a:alphaModFix/>
          </a:blip>
          <a:srcRect b="44026" l="12849" r="5982" t="3524"/>
          <a:stretch/>
        </p:blipFill>
        <p:spPr>
          <a:xfrm>
            <a:off x="288800" y="4027100"/>
            <a:ext cx="864000" cy="864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0"/>
          <p:cNvSpPr txBox="1"/>
          <p:nvPr>
            <p:ph type="title"/>
          </p:nvPr>
        </p:nvSpPr>
        <p:spPr>
          <a:xfrm>
            <a:off x="1593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20">
                <a:latin typeface="Manrope Medium"/>
                <a:ea typeface="Manrope Medium"/>
                <a:cs typeface="Manrope Medium"/>
                <a:sym typeface="Manrope Medium"/>
              </a:rPr>
              <a:t>Требования к системе мониторинга</a:t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79" name="Google Shape;579;p10"/>
          <p:cNvSpPr txBox="1"/>
          <p:nvPr>
            <p:ph idx="1" type="body"/>
          </p:nvPr>
        </p:nvSpPr>
        <p:spPr>
          <a:xfrm>
            <a:off x="114925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800"/>
              <a:buFont typeface="Manrope"/>
              <a:buChar char="―"/>
            </a:pPr>
            <a:r>
              <a:rPr lang="ru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Скорость доставки уведомлений</a:t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800"/>
              <a:buFont typeface="Manrope"/>
              <a:buChar char="―"/>
            </a:pPr>
            <a:r>
              <a:rPr lang="ru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Читаемые сообщения, удобный формат</a:t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800"/>
              <a:buFont typeface="Manrope"/>
              <a:buChar char="―"/>
            </a:pPr>
            <a:r>
              <a:rPr lang="ru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Инструкции и документация</a:t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800"/>
              <a:buFont typeface="Manrope"/>
              <a:buChar char="―"/>
            </a:pPr>
            <a:r>
              <a:rPr lang="ru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Агрегация уведомлений в очередь</a:t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800"/>
              <a:buFont typeface="Manrope"/>
              <a:buChar char="―"/>
            </a:pPr>
            <a:r>
              <a:rPr lang="ru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Связи между зависимыми сервисами</a:t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800"/>
              <a:buFont typeface="Manrope"/>
              <a:buChar char="―"/>
            </a:pPr>
            <a:r>
              <a:rPr lang="ru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Сбор данных для анализа</a:t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80" name="Google Shape;580;p10"/>
          <p:cNvSpPr/>
          <p:nvPr/>
        </p:nvSpPr>
        <p:spPr>
          <a:xfrm>
            <a:off x="6005700" y="-74400"/>
            <a:ext cx="3250500" cy="5292300"/>
          </a:xfrm>
          <a:prstGeom prst="rect">
            <a:avLst/>
          </a:prstGeom>
          <a:solidFill>
            <a:srgbClr val="EB42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924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p10"/>
          <p:cNvPicPr preferRelativeResize="0"/>
          <p:nvPr/>
        </p:nvPicPr>
        <p:blipFill rotWithShape="1">
          <a:blip r:embed="rId3">
            <a:alphaModFix/>
          </a:blip>
          <a:srcRect b="228" l="0" r="0" t="237"/>
          <a:stretch/>
        </p:blipFill>
        <p:spPr>
          <a:xfrm>
            <a:off x="5613050" y="819290"/>
            <a:ext cx="3475500" cy="2037600"/>
          </a:xfrm>
          <a:prstGeom prst="roundRect">
            <a:avLst>
              <a:gd fmla="val 5949" name="adj"/>
            </a:avLst>
          </a:prstGeom>
          <a:noFill/>
          <a:ln>
            <a:noFill/>
          </a:ln>
        </p:spPr>
      </p:pic>
      <p:pic>
        <p:nvPicPr>
          <p:cNvPr id="582" name="Google Shape;582;p10"/>
          <p:cNvPicPr preferRelativeResize="0"/>
          <p:nvPr/>
        </p:nvPicPr>
        <p:blipFill rotWithShape="1">
          <a:blip r:embed="rId4">
            <a:alphaModFix/>
          </a:blip>
          <a:srcRect b="18" l="0" r="0" t="29"/>
          <a:stretch/>
        </p:blipFill>
        <p:spPr>
          <a:xfrm>
            <a:off x="5613050" y="2957808"/>
            <a:ext cx="3475500" cy="2093700"/>
          </a:xfrm>
          <a:prstGeom prst="roundRect">
            <a:avLst>
              <a:gd fmla="val 5949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1"/>
          <p:cNvSpPr txBox="1"/>
          <p:nvPr>
            <p:ph type="title"/>
          </p:nvPr>
        </p:nvSpPr>
        <p:spPr>
          <a:xfrm>
            <a:off x="323750" y="308150"/>
            <a:ext cx="72726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" sz="2420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А что на практике?</a:t>
            </a:r>
            <a:endParaRPr sz="2420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88" name="Google Shape;588;p11"/>
          <p:cNvSpPr/>
          <p:nvPr/>
        </p:nvSpPr>
        <p:spPr>
          <a:xfrm>
            <a:off x="558550" y="1435175"/>
            <a:ext cx="2926200" cy="14415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chemeClr val="lt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1"/>
          <p:cNvSpPr txBox="1"/>
          <p:nvPr/>
        </p:nvSpPr>
        <p:spPr>
          <a:xfrm>
            <a:off x="825980" y="1739900"/>
            <a:ext cx="2495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Monitoring infra</a:t>
            </a:r>
            <a:endParaRPr b="0" i="0" sz="24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Alertmanager</a:t>
            </a:r>
            <a:endParaRPr b="0" i="0" sz="16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590" name="Google Shape;59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9524" y="1588378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1"/>
          <p:cNvSpPr txBox="1"/>
          <p:nvPr/>
        </p:nvSpPr>
        <p:spPr>
          <a:xfrm>
            <a:off x="4842086" y="1292497"/>
            <a:ext cx="116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Rocket.Chat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p11"/>
          <p:cNvPicPr preferRelativeResize="0"/>
          <p:nvPr/>
        </p:nvPicPr>
        <p:blipFill rotWithShape="1">
          <a:blip r:embed="rId4">
            <a:alphaModFix/>
          </a:blip>
          <a:srcRect b="10399" l="23603" r="23602" t="10392"/>
          <a:stretch/>
        </p:blipFill>
        <p:spPr>
          <a:xfrm>
            <a:off x="6536696" y="1588378"/>
            <a:ext cx="453601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11"/>
          <p:cNvSpPr txBox="1"/>
          <p:nvPr/>
        </p:nvSpPr>
        <p:spPr>
          <a:xfrm>
            <a:off x="6179258" y="1292497"/>
            <a:ext cx="116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Telegram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75838" y="2502774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1"/>
          <p:cNvSpPr txBox="1"/>
          <p:nvPr/>
        </p:nvSpPr>
        <p:spPr>
          <a:xfrm>
            <a:off x="5710536" y="2670225"/>
            <a:ext cx="3446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Selectel Events + Support 24x7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6" name="Google Shape;596;p11"/>
          <p:cNvCxnSpPr>
            <a:stCxn id="589" idx="3"/>
          </p:cNvCxnSpPr>
          <p:nvPr/>
        </p:nvCxnSpPr>
        <p:spPr>
          <a:xfrm flipH="1" rot="10800000">
            <a:off x="3321680" y="1745000"/>
            <a:ext cx="1394100" cy="395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97" name="Google Shape;597;p11"/>
          <p:cNvCxnSpPr/>
          <p:nvPr/>
        </p:nvCxnSpPr>
        <p:spPr>
          <a:xfrm>
            <a:off x="3308150" y="2466725"/>
            <a:ext cx="1386300" cy="243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98" name="Google Shape;598;p11"/>
          <p:cNvSpPr txBox="1"/>
          <p:nvPr>
            <p:ph idx="1" type="body"/>
          </p:nvPr>
        </p:nvSpPr>
        <p:spPr>
          <a:xfrm>
            <a:off x="343525" y="3532565"/>
            <a:ext cx="8520600" cy="6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"/>
              <a:buChar char="―"/>
            </a:pPr>
            <a:r>
              <a:rPr lang="ru">
                <a:latin typeface="Manrope"/>
                <a:ea typeface="Manrope"/>
                <a:cs typeface="Manrope"/>
                <a:sym typeface="Manrope"/>
              </a:rPr>
              <a:t>Все алерты приходили в несколько каналов Rocket.Chat  и Telegram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-3175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anrope"/>
              <a:buChar char="―"/>
            </a:pPr>
            <a:r>
              <a:rPr lang="ru">
                <a:latin typeface="Manrope"/>
                <a:ea typeface="Manrope"/>
                <a:cs typeface="Manrope"/>
                <a:sym typeface="Manrope"/>
              </a:rPr>
              <a:t>Критичные алерты подсвечивались в Selectel Events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-3175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anrope"/>
              <a:buChar char="―"/>
            </a:pPr>
            <a:r>
              <a:rPr lang="ru">
                <a:latin typeface="Manrope"/>
                <a:ea typeface="Manrope"/>
                <a:cs typeface="Manrope"/>
                <a:sym typeface="Manrope"/>
              </a:rPr>
              <a:t>Саппорт 24/7 отслеживали алерты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-3175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anrope"/>
              <a:buChar char="―"/>
            </a:pPr>
            <a:r>
              <a:rPr lang="ru">
                <a:latin typeface="Manrope"/>
                <a:ea typeface="Manrope"/>
                <a:cs typeface="Manrope"/>
                <a:sym typeface="Manrope"/>
              </a:rPr>
              <a:t>Саппорт 24/7 звонили дежурным администраторам Облака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2"/>
          <p:cNvSpPr txBox="1"/>
          <p:nvPr>
            <p:ph type="title"/>
          </p:nvPr>
        </p:nvSpPr>
        <p:spPr>
          <a:xfrm>
            <a:off x="323750" y="308150"/>
            <a:ext cx="72726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20">
                <a:latin typeface="Manrope Medium"/>
                <a:ea typeface="Manrope Medium"/>
                <a:cs typeface="Manrope Medium"/>
                <a:sym typeface="Manrope Medium"/>
              </a:rPr>
              <a:t>А что на практике?</a:t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t/>
            </a:r>
            <a:endParaRPr sz="252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04" name="Google Shape;604;p12"/>
          <p:cNvSpPr txBox="1"/>
          <p:nvPr>
            <p:ph idx="1" type="body"/>
          </p:nvPr>
        </p:nvSpPr>
        <p:spPr>
          <a:xfrm>
            <a:off x="240500" y="914924"/>
            <a:ext cx="8520600" cy="40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rgbClr val="EB4247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Сотрудники</a:t>
            </a:r>
            <a:endParaRPr sz="1600">
              <a:solidFill>
                <a:srgbClr val="EB4247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Бесконечные окна, интерфейсы и чаты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Нет связи между алертами разных сервисов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Человеческий фактор, ошибки</a:t>
            </a:r>
            <a:endParaRPr sz="16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6005700" y="-74400"/>
            <a:ext cx="3250500" cy="5292300"/>
          </a:xfrm>
          <a:prstGeom prst="rect">
            <a:avLst/>
          </a:prstGeom>
          <a:solidFill>
            <a:srgbClr val="EB42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924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12"/>
          <p:cNvPicPr preferRelativeResize="0"/>
          <p:nvPr/>
        </p:nvPicPr>
        <p:blipFill rotWithShape="1">
          <a:blip r:embed="rId3">
            <a:alphaModFix/>
          </a:blip>
          <a:srcRect b="228" l="0" r="0" t="237"/>
          <a:stretch/>
        </p:blipFill>
        <p:spPr>
          <a:xfrm>
            <a:off x="5613050" y="819290"/>
            <a:ext cx="3475500" cy="2037600"/>
          </a:xfrm>
          <a:prstGeom prst="roundRect">
            <a:avLst>
              <a:gd fmla="val 5949" name="adj"/>
            </a:avLst>
          </a:prstGeom>
          <a:noFill/>
          <a:ln>
            <a:noFill/>
          </a:ln>
        </p:spPr>
      </p:pic>
      <p:pic>
        <p:nvPicPr>
          <p:cNvPr id="607" name="Google Shape;607;p12"/>
          <p:cNvPicPr preferRelativeResize="0"/>
          <p:nvPr/>
        </p:nvPicPr>
        <p:blipFill rotWithShape="1">
          <a:blip r:embed="rId4">
            <a:alphaModFix/>
          </a:blip>
          <a:srcRect b="18" l="0" r="0" t="29"/>
          <a:stretch/>
        </p:blipFill>
        <p:spPr>
          <a:xfrm>
            <a:off x="5613050" y="2957808"/>
            <a:ext cx="3475500" cy="2093700"/>
          </a:xfrm>
          <a:prstGeom prst="roundRect">
            <a:avLst>
              <a:gd fmla="val 5949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3"/>
          <p:cNvSpPr txBox="1"/>
          <p:nvPr>
            <p:ph type="title"/>
          </p:nvPr>
        </p:nvSpPr>
        <p:spPr>
          <a:xfrm>
            <a:off x="323750" y="308150"/>
            <a:ext cx="72726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20">
                <a:latin typeface="Manrope Medium"/>
                <a:ea typeface="Manrope Medium"/>
                <a:cs typeface="Manrope Medium"/>
                <a:sym typeface="Manrope Medium"/>
              </a:rPr>
              <a:t>А что на практике?</a:t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t/>
            </a:r>
            <a:endParaRPr sz="252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13" name="Google Shape;613;p13"/>
          <p:cNvSpPr txBox="1"/>
          <p:nvPr>
            <p:ph idx="1" type="body"/>
          </p:nvPr>
        </p:nvSpPr>
        <p:spPr>
          <a:xfrm>
            <a:off x="240500" y="914925"/>
            <a:ext cx="5301600" cy="40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rgbClr val="EB4247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Сотрудники</a:t>
            </a:r>
            <a:endParaRPr sz="1600">
              <a:solidFill>
                <a:srgbClr val="EB4247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Бесконечные окна, интерфейсы и чаты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Нет связи между алертами разных сервисов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Человеческий фактор, ошибки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rgbClr val="EB4247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Менеджмент</a:t>
            </a:r>
            <a:endParaRPr sz="1600">
              <a:solidFill>
                <a:srgbClr val="EB4247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Сложно понять ход работы и найти ответственных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Отсутствие сбора данных для анализа</a:t>
            </a:r>
            <a:endParaRPr sz="16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14" name="Google Shape;614;p13"/>
          <p:cNvSpPr/>
          <p:nvPr/>
        </p:nvSpPr>
        <p:spPr>
          <a:xfrm>
            <a:off x="6005700" y="-74400"/>
            <a:ext cx="3250500" cy="5292300"/>
          </a:xfrm>
          <a:prstGeom prst="rect">
            <a:avLst/>
          </a:prstGeom>
          <a:solidFill>
            <a:srgbClr val="EB42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924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13"/>
          <p:cNvPicPr preferRelativeResize="0"/>
          <p:nvPr/>
        </p:nvPicPr>
        <p:blipFill rotWithShape="1">
          <a:blip r:embed="rId3">
            <a:alphaModFix/>
          </a:blip>
          <a:srcRect b="228" l="0" r="0" t="237"/>
          <a:stretch/>
        </p:blipFill>
        <p:spPr>
          <a:xfrm>
            <a:off x="5613050" y="819290"/>
            <a:ext cx="3475500" cy="2037600"/>
          </a:xfrm>
          <a:prstGeom prst="roundRect">
            <a:avLst>
              <a:gd fmla="val 5949" name="adj"/>
            </a:avLst>
          </a:prstGeom>
          <a:noFill/>
          <a:ln>
            <a:noFill/>
          </a:ln>
        </p:spPr>
      </p:pic>
      <p:pic>
        <p:nvPicPr>
          <p:cNvPr id="616" name="Google Shape;616;p13"/>
          <p:cNvPicPr preferRelativeResize="0"/>
          <p:nvPr/>
        </p:nvPicPr>
        <p:blipFill rotWithShape="1">
          <a:blip r:embed="rId4">
            <a:alphaModFix/>
          </a:blip>
          <a:srcRect b="18" l="0" r="0" t="29"/>
          <a:stretch/>
        </p:blipFill>
        <p:spPr>
          <a:xfrm>
            <a:off x="5613050" y="2957808"/>
            <a:ext cx="3475500" cy="2093700"/>
          </a:xfrm>
          <a:prstGeom prst="roundRect">
            <a:avLst>
              <a:gd fmla="val 5949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4"/>
          <p:cNvSpPr txBox="1"/>
          <p:nvPr>
            <p:ph type="title"/>
          </p:nvPr>
        </p:nvSpPr>
        <p:spPr>
          <a:xfrm>
            <a:off x="323750" y="308150"/>
            <a:ext cx="72726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20">
                <a:latin typeface="Manrope Medium"/>
                <a:ea typeface="Manrope Medium"/>
                <a:cs typeface="Manrope Medium"/>
                <a:sym typeface="Manrope Medium"/>
              </a:rPr>
              <a:t>А что на практике?</a:t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t/>
            </a:r>
            <a:endParaRPr sz="252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22" name="Google Shape;622;p14"/>
          <p:cNvSpPr txBox="1"/>
          <p:nvPr>
            <p:ph idx="1" type="body"/>
          </p:nvPr>
        </p:nvSpPr>
        <p:spPr>
          <a:xfrm>
            <a:off x="240500" y="914925"/>
            <a:ext cx="5514300" cy="40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rgbClr val="EB4247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Сотрудники</a:t>
            </a:r>
            <a:endParaRPr sz="1600">
              <a:solidFill>
                <a:srgbClr val="EB4247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Бесконечные окна, интерфейсы и чаты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Нет связи между алертами разных сервисов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Человеческий фактор, ошибки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rgbClr val="EB4247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Менеджмент</a:t>
            </a:r>
            <a:endParaRPr sz="1600">
              <a:solidFill>
                <a:srgbClr val="EB4247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Сложно понять ход работы и найти ответственных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Отсутствие сбора данных для анализа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rgbClr val="EB4247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Бизнес</a:t>
            </a:r>
            <a:endParaRPr sz="1600">
              <a:solidFill>
                <a:srgbClr val="EB4247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Время реакции на инцидент и его решения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6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23" name="Google Shape;623;p14"/>
          <p:cNvSpPr/>
          <p:nvPr/>
        </p:nvSpPr>
        <p:spPr>
          <a:xfrm>
            <a:off x="6005700" y="-74400"/>
            <a:ext cx="3250500" cy="5292300"/>
          </a:xfrm>
          <a:prstGeom prst="rect">
            <a:avLst/>
          </a:prstGeom>
          <a:solidFill>
            <a:srgbClr val="EB42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924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Google Shape;624;p14"/>
          <p:cNvPicPr preferRelativeResize="0"/>
          <p:nvPr/>
        </p:nvPicPr>
        <p:blipFill rotWithShape="1">
          <a:blip r:embed="rId3">
            <a:alphaModFix/>
          </a:blip>
          <a:srcRect b="228" l="0" r="0" t="237"/>
          <a:stretch/>
        </p:blipFill>
        <p:spPr>
          <a:xfrm>
            <a:off x="5613050" y="819290"/>
            <a:ext cx="3475500" cy="2037600"/>
          </a:xfrm>
          <a:prstGeom prst="roundRect">
            <a:avLst>
              <a:gd fmla="val 5949" name="adj"/>
            </a:avLst>
          </a:prstGeom>
          <a:noFill/>
          <a:ln>
            <a:noFill/>
          </a:ln>
        </p:spPr>
      </p:pic>
      <p:pic>
        <p:nvPicPr>
          <p:cNvPr id="625" name="Google Shape;625;p14"/>
          <p:cNvPicPr preferRelativeResize="0"/>
          <p:nvPr/>
        </p:nvPicPr>
        <p:blipFill rotWithShape="1">
          <a:blip r:embed="rId4">
            <a:alphaModFix/>
          </a:blip>
          <a:srcRect b="18" l="0" r="0" t="29"/>
          <a:stretch/>
        </p:blipFill>
        <p:spPr>
          <a:xfrm>
            <a:off x="5613050" y="2957808"/>
            <a:ext cx="3475500" cy="2093700"/>
          </a:xfrm>
          <a:prstGeom prst="roundRect">
            <a:avLst>
              <a:gd fmla="val 5949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5"/>
          <p:cNvSpPr txBox="1"/>
          <p:nvPr>
            <p:ph type="title"/>
          </p:nvPr>
        </p:nvSpPr>
        <p:spPr>
          <a:xfrm>
            <a:off x="323750" y="308150"/>
            <a:ext cx="85539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420">
                <a:latin typeface="Manrope Medium"/>
                <a:ea typeface="Manrope Medium"/>
                <a:cs typeface="Manrope Medium"/>
                <a:sym typeface="Manrope Medium"/>
              </a:rPr>
              <a:t>Мониторинг. Алерты, чаты. Инциденты. Постмортем</a:t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t/>
            </a:r>
            <a:endParaRPr sz="252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631" name="Google Shape;631;p15"/>
          <p:cNvPicPr preferRelativeResize="0"/>
          <p:nvPr/>
        </p:nvPicPr>
        <p:blipFill rotWithShape="1">
          <a:blip r:embed="rId3">
            <a:alphaModFix/>
          </a:blip>
          <a:srcRect b="3315" l="0" r="0" t="0"/>
          <a:stretch/>
        </p:blipFill>
        <p:spPr>
          <a:xfrm>
            <a:off x="1392138" y="1098869"/>
            <a:ext cx="6359725" cy="355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6"/>
          <p:cNvSpPr txBox="1"/>
          <p:nvPr>
            <p:ph type="title"/>
          </p:nvPr>
        </p:nvSpPr>
        <p:spPr>
          <a:xfrm>
            <a:off x="323750" y="308150"/>
            <a:ext cx="72726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20">
                <a:latin typeface="Manrope Medium"/>
                <a:ea typeface="Manrope Medium"/>
                <a:cs typeface="Manrope Medium"/>
                <a:sym typeface="Manrope Medium"/>
              </a:rPr>
              <a:t>Формулируем задачи</a:t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t/>
            </a:r>
            <a:endParaRPr sz="252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37" name="Google Shape;637;p16"/>
          <p:cNvSpPr txBox="1"/>
          <p:nvPr>
            <p:ph idx="1" type="body"/>
          </p:nvPr>
        </p:nvSpPr>
        <p:spPr>
          <a:xfrm>
            <a:off x="240500" y="914924"/>
            <a:ext cx="8520600" cy="40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Ускорить время реакции на инциденты</a:t>
            </a:r>
            <a:endParaRPr sz="1600">
              <a:solidFill>
                <a:srgbClr val="EB4247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Автоматизировать звонок дежурному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Выделить единое окно, очередь алертов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Наладить воркфлоу работы с алертами: ответственный, комментарии, история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Прояснить взаимосвязи между сервисами: где причина, а где следствие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Собирать данные, анализировать и прогнозировать их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6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7"/>
          <p:cNvSpPr txBox="1"/>
          <p:nvPr>
            <p:ph type="title"/>
          </p:nvPr>
        </p:nvSpPr>
        <p:spPr>
          <a:xfrm>
            <a:off x="323750" y="308150"/>
            <a:ext cx="72726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latin typeface="Manrope Medium"/>
                <a:ea typeface="Manrope Medium"/>
                <a:cs typeface="Manrope Medium"/>
                <a:sym typeface="Manrope Medium"/>
              </a:rPr>
              <a:t>Ищем систему управления инцидентами</a:t>
            </a:r>
            <a:endParaRPr sz="24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t/>
            </a:r>
            <a:endParaRPr sz="252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43" name="Google Shape;643;p17"/>
          <p:cNvSpPr txBox="1"/>
          <p:nvPr>
            <p:ph idx="1" type="body"/>
          </p:nvPr>
        </p:nvSpPr>
        <p:spPr>
          <a:xfrm>
            <a:off x="240500" y="1829324"/>
            <a:ext cx="8520600" cy="8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Dispatch от Netflix</a:t>
            </a:r>
            <a:endParaRPr sz="1600">
              <a:solidFill>
                <a:srgbClr val="EB4247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Oncall от LinkedIn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6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44" name="Google Shape;644;p17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Opensource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ru" sz="1600">
                <a:solidFill>
                  <a:srgbClr val="202124"/>
                </a:solidFill>
                <a:highlight>
                  <a:srgbClr val="FFFFFF"/>
                </a:highlight>
                <a:latin typeface="Manrope Medium"/>
                <a:ea typeface="Manrope Medium"/>
                <a:cs typeface="Manrope Medium"/>
                <a:sym typeface="Manrope Medium"/>
              </a:rPr>
              <a:t>—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очень сырые решения, требующие значительного объема работ </a:t>
            </a:r>
            <a:b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для запуска с минимальными функциями: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8"/>
          <p:cNvSpPr txBox="1"/>
          <p:nvPr>
            <p:ph idx="1" type="body"/>
          </p:nvPr>
        </p:nvSpPr>
        <p:spPr>
          <a:xfrm>
            <a:off x="311700" y="1000075"/>
            <a:ext cx="8520600" cy="8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ru" sz="64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Проприетарные</a:t>
            </a:r>
            <a:r>
              <a:rPr lang="ru" sz="6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коммерческие решения </a:t>
            </a:r>
            <a:r>
              <a:rPr lang="ru" sz="6400">
                <a:solidFill>
                  <a:srgbClr val="202124"/>
                </a:solidFill>
                <a:highlight>
                  <a:srgbClr val="FFFFFF"/>
                </a:highlight>
                <a:latin typeface="Manrope Medium"/>
                <a:ea typeface="Manrope Medium"/>
                <a:cs typeface="Manrope Medium"/>
                <a:sym typeface="Manrope Medium"/>
              </a:rPr>
              <a:t>—</a:t>
            </a:r>
            <a:r>
              <a:rPr lang="ru" sz="6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широкий набор инструментов, </a:t>
            </a:r>
            <a:br>
              <a:rPr lang="ru" sz="6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6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быстрый запуск:</a:t>
            </a:r>
            <a:endParaRPr sz="6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: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50" name="Google Shape;650;p18"/>
          <p:cNvSpPr txBox="1"/>
          <p:nvPr>
            <p:ph type="title"/>
          </p:nvPr>
        </p:nvSpPr>
        <p:spPr>
          <a:xfrm>
            <a:off x="323750" y="308150"/>
            <a:ext cx="72726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latin typeface="Manrope Medium"/>
                <a:ea typeface="Manrope Medium"/>
                <a:cs typeface="Manrope Medium"/>
                <a:sym typeface="Manrope Medium"/>
              </a:rPr>
              <a:t>Ищем систему управления инцидентами</a:t>
            </a:r>
            <a:endParaRPr sz="24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51" name="Google Shape;651;p18"/>
          <p:cNvSpPr txBox="1"/>
          <p:nvPr>
            <p:ph idx="1" type="body"/>
          </p:nvPr>
        </p:nvSpPr>
        <p:spPr>
          <a:xfrm>
            <a:off x="240500" y="1829327"/>
            <a:ext cx="85206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OPSGENIE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от Atlassian: глубокая интеграция с Jira — это плюс…  и минус</a:t>
            </a:r>
            <a:endParaRPr sz="1600">
              <a:solidFill>
                <a:srgbClr val="EB4247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Datadog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ru" sz="1600">
                <a:solidFill>
                  <a:srgbClr val="202124"/>
                </a:solidFill>
                <a:highlight>
                  <a:srgbClr val="FFFFFF"/>
                </a:highlight>
                <a:latin typeface="Manrope Medium"/>
                <a:ea typeface="Manrope Medium"/>
                <a:cs typeface="Manrope Medium"/>
                <a:sym typeface="Manrope Medium"/>
              </a:rPr>
              <a:t>—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непростой в использовании, нужно правильно готовить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amixr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ru" sz="1600">
                <a:solidFill>
                  <a:srgbClr val="202124"/>
                </a:solidFill>
                <a:highlight>
                  <a:srgbClr val="FFFFFF"/>
                </a:highlight>
                <a:latin typeface="Manrope Medium"/>
                <a:ea typeface="Manrope Medium"/>
                <a:cs typeface="Manrope Medium"/>
                <a:sym typeface="Manrope Medium"/>
              </a:rPr>
              <a:t>—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отечественный чатопс на базе Slack и Telegram. Новые регистрации </a:t>
            </a:r>
            <a:b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уже были закрыты, но сервис все равно не подходит, т.к. не поддерживает звонки на мобильные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VictorOps / Splunk On-Call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ru" sz="1600">
                <a:solidFill>
                  <a:srgbClr val="202124"/>
                </a:solidFill>
                <a:highlight>
                  <a:srgbClr val="FFFFFF"/>
                </a:highlight>
                <a:latin typeface="Manrope Medium"/>
                <a:ea typeface="Manrope Medium"/>
                <a:cs typeface="Manrope Medium"/>
                <a:sym typeface="Manrope Medium"/>
              </a:rPr>
              <a:t>—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официально в стране не продается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PagerDuty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ru" sz="1600">
                <a:solidFill>
                  <a:srgbClr val="202124"/>
                </a:solidFill>
                <a:highlight>
                  <a:srgbClr val="FFFFFF"/>
                </a:highlight>
                <a:latin typeface="Manrope Medium"/>
                <a:ea typeface="Manrope Medium"/>
                <a:cs typeface="Manrope Medium"/>
                <a:sym typeface="Manrope Medium"/>
              </a:rPr>
              <a:t>—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дорогой, но удобный и функциональный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6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9"/>
          <p:cNvSpPr/>
          <p:nvPr/>
        </p:nvSpPr>
        <p:spPr>
          <a:xfrm>
            <a:off x="4916200" y="1038074"/>
            <a:ext cx="2450100" cy="10194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rgbClr val="E2E6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9"/>
          <p:cNvSpPr txBox="1"/>
          <p:nvPr>
            <p:ph type="title"/>
          </p:nvPr>
        </p:nvSpPr>
        <p:spPr>
          <a:xfrm>
            <a:off x="323850" y="303475"/>
            <a:ext cx="85872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">
                <a:latin typeface="Manrope Medium"/>
                <a:ea typeface="Manrope Medium"/>
                <a:cs typeface="Manrope Medium"/>
                <a:sym typeface="Manrope Medium"/>
              </a:rPr>
              <a:t>Мониторинг в облаке Selectel. Pager Duty</a:t>
            </a:r>
            <a:endParaRPr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658" name="Google Shape;65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0338" y="146175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19"/>
          <p:cNvSpPr txBox="1"/>
          <p:nvPr/>
        </p:nvSpPr>
        <p:spPr>
          <a:xfrm>
            <a:off x="5012900" y="1165871"/>
            <a:ext cx="116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Rocket.Chat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60" name="Google Shape;660;p19"/>
          <p:cNvPicPr preferRelativeResize="0"/>
          <p:nvPr/>
        </p:nvPicPr>
        <p:blipFill rotWithShape="1">
          <a:blip r:embed="rId4">
            <a:alphaModFix/>
          </a:blip>
          <a:srcRect b="10399" l="23603" r="23602" t="10392"/>
          <a:stretch/>
        </p:blipFill>
        <p:spPr>
          <a:xfrm>
            <a:off x="6555111" y="1461752"/>
            <a:ext cx="453601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19"/>
          <p:cNvSpPr/>
          <p:nvPr/>
        </p:nvSpPr>
        <p:spPr>
          <a:xfrm>
            <a:off x="4916200" y="2203324"/>
            <a:ext cx="2450100" cy="8172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rgbClr val="E2E6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19"/>
          <p:cNvSpPr txBox="1"/>
          <p:nvPr/>
        </p:nvSpPr>
        <p:spPr>
          <a:xfrm>
            <a:off x="6197673" y="1165871"/>
            <a:ext cx="116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Telegram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63" name="Google Shape;66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70452" y="2376148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19"/>
          <p:cNvSpPr txBox="1"/>
          <p:nvPr/>
        </p:nvSpPr>
        <p:spPr>
          <a:xfrm>
            <a:off x="5652750" y="2314999"/>
            <a:ext cx="1470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Selectel Events</a:t>
            </a:r>
            <a:b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+</a:t>
            </a:r>
            <a:b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Support 24x7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65" name="Google Shape;665;p19"/>
          <p:cNvSpPr/>
          <p:nvPr/>
        </p:nvSpPr>
        <p:spPr>
          <a:xfrm>
            <a:off x="4916200" y="3168330"/>
            <a:ext cx="2450100" cy="8172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rgbClr val="E2E6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22832" y="3129629"/>
            <a:ext cx="1407539" cy="93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47035" y="2281285"/>
            <a:ext cx="624525" cy="6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19"/>
          <p:cNvSpPr/>
          <p:nvPr/>
        </p:nvSpPr>
        <p:spPr>
          <a:xfrm>
            <a:off x="558550" y="1892375"/>
            <a:ext cx="2926200" cy="14415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rgbClr val="75828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9"/>
          <p:cNvSpPr txBox="1"/>
          <p:nvPr/>
        </p:nvSpPr>
        <p:spPr>
          <a:xfrm>
            <a:off x="825980" y="2197100"/>
            <a:ext cx="2495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" sz="2400" u="none" cap="none" strike="noStrike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Monitoring </a:t>
            </a:r>
            <a:r>
              <a:rPr b="0" i="0" lang="ru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infra</a:t>
            </a:r>
            <a:endParaRPr b="0" i="0" sz="2400" u="none" cap="none" strike="noStrike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92433"/>
                </a:solidFill>
                <a:latin typeface="Manrope"/>
                <a:ea typeface="Manrope"/>
                <a:cs typeface="Manrope"/>
                <a:sym typeface="Manrope"/>
              </a:rPr>
              <a:t>Alertmanager</a:t>
            </a:r>
            <a:endParaRPr b="0" i="0" sz="1600" u="none" cap="none" strike="noStrike">
              <a:solidFill>
                <a:srgbClr val="0924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670" name="Google Shape;670;p19"/>
          <p:cNvCxnSpPr/>
          <p:nvPr/>
        </p:nvCxnSpPr>
        <p:spPr>
          <a:xfrm flipH="1" rot="10800000">
            <a:off x="3335000" y="1744850"/>
            <a:ext cx="1533300" cy="4260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71" name="Google Shape;671;p19"/>
          <p:cNvCxnSpPr>
            <a:stCxn id="669" idx="3"/>
            <a:endCxn id="661" idx="1"/>
          </p:cNvCxnSpPr>
          <p:nvPr/>
        </p:nvCxnSpPr>
        <p:spPr>
          <a:xfrm>
            <a:off x="3321680" y="2597300"/>
            <a:ext cx="1594500" cy="147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72" name="Google Shape;672;p19"/>
          <p:cNvCxnSpPr/>
          <p:nvPr/>
        </p:nvCxnSpPr>
        <p:spPr>
          <a:xfrm>
            <a:off x="3334900" y="3009030"/>
            <a:ext cx="1581300" cy="4155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"/>
          <p:cNvSpPr txBox="1"/>
          <p:nvPr>
            <p:ph idx="1" type="body"/>
          </p:nvPr>
        </p:nvSpPr>
        <p:spPr>
          <a:xfrm>
            <a:off x="323850" y="1146150"/>
            <a:ext cx="7311900" cy="26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700"/>
              <a:buFont typeface="Manrope"/>
              <a:buChar char="―"/>
            </a:pPr>
            <a:r>
              <a:rPr lang="ru" sz="1700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Работа с алертами в Дежурной службе. Проблемы и их решения</a:t>
            </a:r>
            <a:endParaRPr sz="17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700"/>
              <a:buFont typeface="Manrope"/>
              <a:buChar char="―"/>
            </a:pPr>
            <a:r>
              <a:rPr lang="ru" sz="1700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Как мы на рынок за Incident Management ходили</a:t>
            </a:r>
            <a:endParaRPr sz="17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700"/>
              <a:buFont typeface="Manrope"/>
              <a:buChar char="―"/>
            </a:pPr>
            <a:r>
              <a:rPr lang="ru" sz="1700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Сложности перехода на Open Source</a:t>
            </a:r>
            <a:endParaRPr sz="17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EB4247"/>
              </a:buClr>
              <a:buSzPts val="1700"/>
              <a:buFont typeface="Manrope"/>
              <a:buChar char="―"/>
            </a:pPr>
            <a:r>
              <a:rPr lang="ru" sz="1700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Наш опыт интеграции Grafana Oncall OSS</a:t>
            </a:r>
            <a:endParaRPr sz="17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44" name="Google Shape;444;p2"/>
          <p:cNvSpPr txBox="1"/>
          <p:nvPr>
            <p:ph idx="4294967295" type="title"/>
          </p:nvPr>
        </p:nvSpPr>
        <p:spPr>
          <a:xfrm>
            <a:off x="323850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714"/>
              <a:buNone/>
            </a:pPr>
            <a:r>
              <a:rPr lang="ru">
                <a:latin typeface="Manrope Medium"/>
                <a:ea typeface="Manrope Medium"/>
                <a:cs typeface="Manrope Medium"/>
                <a:sym typeface="Manrope Medium"/>
              </a:rPr>
              <a:t>О чем доклад</a:t>
            </a:r>
            <a:endParaRPr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0"/>
          <p:cNvSpPr/>
          <p:nvPr/>
        </p:nvSpPr>
        <p:spPr>
          <a:xfrm>
            <a:off x="4916200" y="1038074"/>
            <a:ext cx="2450100" cy="10194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rgbClr val="E2E6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0"/>
          <p:cNvSpPr txBox="1"/>
          <p:nvPr>
            <p:ph type="title"/>
          </p:nvPr>
        </p:nvSpPr>
        <p:spPr>
          <a:xfrm>
            <a:off x="323850" y="303475"/>
            <a:ext cx="83118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">
                <a:latin typeface="Manrope Medium"/>
                <a:ea typeface="Manrope Medium"/>
                <a:cs typeface="Manrope Medium"/>
                <a:sym typeface="Manrope Medium"/>
              </a:rPr>
              <a:t>Мониторинг в облаке Selectel. А что случилось?</a:t>
            </a:r>
            <a:endParaRPr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679" name="Google Shape;67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0338" y="146175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20"/>
          <p:cNvSpPr txBox="1"/>
          <p:nvPr/>
        </p:nvSpPr>
        <p:spPr>
          <a:xfrm>
            <a:off x="5012900" y="1165871"/>
            <a:ext cx="116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Rocket.Chat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81" name="Google Shape;681;p20"/>
          <p:cNvPicPr preferRelativeResize="0"/>
          <p:nvPr/>
        </p:nvPicPr>
        <p:blipFill rotWithShape="1">
          <a:blip r:embed="rId4">
            <a:alphaModFix/>
          </a:blip>
          <a:srcRect b="10399" l="23603" r="23602" t="10392"/>
          <a:stretch/>
        </p:blipFill>
        <p:spPr>
          <a:xfrm>
            <a:off x="6555111" y="1461752"/>
            <a:ext cx="453601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20"/>
          <p:cNvSpPr/>
          <p:nvPr/>
        </p:nvSpPr>
        <p:spPr>
          <a:xfrm>
            <a:off x="4916200" y="2203324"/>
            <a:ext cx="2450100" cy="8172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rgbClr val="E2E6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20"/>
          <p:cNvSpPr txBox="1"/>
          <p:nvPr/>
        </p:nvSpPr>
        <p:spPr>
          <a:xfrm>
            <a:off x="6197673" y="1165871"/>
            <a:ext cx="116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Telegram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84" name="Google Shape;68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70452" y="2376148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20"/>
          <p:cNvSpPr txBox="1"/>
          <p:nvPr/>
        </p:nvSpPr>
        <p:spPr>
          <a:xfrm>
            <a:off x="5652750" y="2314999"/>
            <a:ext cx="1470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Selectel Events</a:t>
            </a:r>
            <a:b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+</a:t>
            </a:r>
            <a:b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Support 24x7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86" name="Google Shape;686;p20"/>
          <p:cNvSpPr/>
          <p:nvPr/>
        </p:nvSpPr>
        <p:spPr>
          <a:xfrm>
            <a:off x="4916200" y="3168330"/>
            <a:ext cx="2450100" cy="8172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rgbClr val="E2E6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7" name="Google Shape;687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22832" y="3129629"/>
            <a:ext cx="1407539" cy="93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47035" y="2281285"/>
            <a:ext cx="624525" cy="6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20"/>
          <p:cNvSpPr/>
          <p:nvPr/>
        </p:nvSpPr>
        <p:spPr>
          <a:xfrm>
            <a:off x="558550" y="1892375"/>
            <a:ext cx="2926200" cy="14415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rgbClr val="75828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0"/>
          <p:cNvSpPr txBox="1"/>
          <p:nvPr/>
        </p:nvSpPr>
        <p:spPr>
          <a:xfrm>
            <a:off x="825980" y="2197100"/>
            <a:ext cx="2495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" sz="2400" u="none" cap="none" strike="noStrike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Monitoring </a:t>
            </a:r>
            <a:r>
              <a:rPr b="0" i="0" lang="ru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infra</a:t>
            </a:r>
            <a:endParaRPr b="0" i="0" sz="2400" u="none" cap="none" strike="noStrike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92433"/>
                </a:solidFill>
                <a:latin typeface="Manrope"/>
                <a:ea typeface="Manrope"/>
                <a:cs typeface="Manrope"/>
                <a:sym typeface="Manrope"/>
              </a:rPr>
              <a:t>Alertmanager</a:t>
            </a:r>
            <a:endParaRPr b="0" i="0" sz="1600" u="none" cap="none" strike="noStrike">
              <a:solidFill>
                <a:srgbClr val="0924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691" name="Google Shape;691;p20"/>
          <p:cNvCxnSpPr/>
          <p:nvPr/>
        </p:nvCxnSpPr>
        <p:spPr>
          <a:xfrm flipH="1" rot="10800000">
            <a:off x="3335000" y="1744850"/>
            <a:ext cx="1533300" cy="4260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92" name="Google Shape;692;p20"/>
          <p:cNvCxnSpPr>
            <a:stCxn id="690" idx="3"/>
            <a:endCxn id="682" idx="1"/>
          </p:cNvCxnSpPr>
          <p:nvPr/>
        </p:nvCxnSpPr>
        <p:spPr>
          <a:xfrm>
            <a:off x="3321680" y="2597300"/>
            <a:ext cx="1594500" cy="147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93" name="Google Shape;693;p20"/>
          <p:cNvCxnSpPr/>
          <p:nvPr/>
        </p:nvCxnSpPr>
        <p:spPr>
          <a:xfrm>
            <a:off x="3334900" y="3009030"/>
            <a:ext cx="1581300" cy="4155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94" name="Google Shape;694;p20"/>
          <p:cNvSpPr txBox="1"/>
          <p:nvPr/>
        </p:nvSpPr>
        <p:spPr>
          <a:xfrm rot="-1546668">
            <a:off x="6081062" y="3894180"/>
            <a:ext cx="2392371" cy="6463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" sz="3000" u="none" cap="none" strike="noStrike">
                <a:solidFill>
                  <a:srgbClr val="040C28"/>
                </a:solidFill>
                <a:latin typeface="Arial"/>
                <a:ea typeface="Arial"/>
                <a:cs typeface="Arial"/>
                <a:sym typeface="Arial"/>
              </a:rPr>
              <a:t>¯\_(ツ)_/¯</a:t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5" name="Google Shape;695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87454" y="3276523"/>
            <a:ext cx="624525" cy="6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1"/>
          <p:cNvSpPr/>
          <p:nvPr/>
        </p:nvSpPr>
        <p:spPr>
          <a:xfrm>
            <a:off x="4916200" y="1038074"/>
            <a:ext cx="2450100" cy="10194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rgbClr val="E2E6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1"/>
          <p:cNvSpPr txBox="1"/>
          <p:nvPr>
            <p:ph type="title"/>
          </p:nvPr>
        </p:nvSpPr>
        <p:spPr>
          <a:xfrm>
            <a:off x="323850" y="303475"/>
            <a:ext cx="85872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">
                <a:latin typeface="Manrope Medium"/>
                <a:ea typeface="Manrope Medium"/>
                <a:cs typeface="Manrope Medium"/>
                <a:sym typeface="Manrope Medium"/>
              </a:rPr>
              <a:t>Мониторинг в облаке Selectel. GoAlert</a:t>
            </a:r>
            <a:endParaRPr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702" name="Google Shape;70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0338" y="146175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21"/>
          <p:cNvSpPr txBox="1"/>
          <p:nvPr/>
        </p:nvSpPr>
        <p:spPr>
          <a:xfrm>
            <a:off x="5012900" y="1165871"/>
            <a:ext cx="116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Rocket.Chat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04" name="Google Shape;704;p21"/>
          <p:cNvPicPr preferRelativeResize="0"/>
          <p:nvPr/>
        </p:nvPicPr>
        <p:blipFill rotWithShape="1">
          <a:blip r:embed="rId4">
            <a:alphaModFix/>
          </a:blip>
          <a:srcRect b="10399" l="23603" r="23602" t="10392"/>
          <a:stretch/>
        </p:blipFill>
        <p:spPr>
          <a:xfrm>
            <a:off x="6555111" y="1461752"/>
            <a:ext cx="453601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21"/>
          <p:cNvSpPr/>
          <p:nvPr/>
        </p:nvSpPr>
        <p:spPr>
          <a:xfrm>
            <a:off x="4916200" y="2203324"/>
            <a:ext cx="2450100" cy="8172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rgbClr val="E2E6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1"/>
          <p:cNvSpPr txBox="1"/>
          <p:nvPr/>
        </p:nvSpPr>
        <p:spPr>
          <a:xfrm>
            <a:off x="6197673" y="1165871"/>
            <a:ext cx="116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Telegram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07" name="Google Shape;70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70452" y="2376148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21"/>
          <p:cNvSpPr txBox="1"/>
          <p:nvPr/>
        </p:nvSpPr>
        <p:spPr>
          <a:xfrm>
            <a:off x="5652750" y="2314999"/>
            <a:ext cx="1470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Selectel Events</a:t>
            </a:r>
            <a:b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+</a:t>
            </a:r>
            <a:b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Support 24x7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09" name="Google Shape;709;p21"/>
          <p:cNvSpPr/>
          <p:nvPr/>
        </p:nvSpPr>
        <p:spPr>
          <a:xfrm>
            <a:off x="4916200" y="3168330"/>
            <a:ext cx="2450100" cy="8172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rgbClr val="E2E6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0" name="Google Shape;71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22832" y="3129629"/>
            <a:ext cx="1407539" cy="93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47035" y="2281285"/>
            <a:ext cx="624525" cy="6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1"/>
          <p:cNvSpPr/>
          <p:nvPr/>
        </p:nvSpPr>
        <p:spPr>
          <a:xfrm>
            <a:off x="558550" y="1892375"/>
            <a:ext cx="2926200" cy="14415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rgbClr val="75828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1"/>
          <p:cNvSpPr txBox="1"/>
          <p:nvPr/>
        </p:nvSpPr>
        <p:spPr>
          <a:xfrm>
            <a:off x="825980" y="2197100"/>
            <a:ext cx="2495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" sz="2400" u="none" cap="none" strike="noStrike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Monitoring </a:t>
            </a:r>
            <a:r>
              <a:rPr b="0" i="0" lang="ru" sz="2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infra</a:t>
            </a:r>
            <a:endParaRPr b="0" i="0" sz="2400" u="none" cap="none" strike="noStrike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92433"/>
                </a:solidFill>
                <a:latin typeface="Manrope"/>
                <a:ea typeface="Manrope"/>
                <a:cs typeface="Manrope"/>
                <a:sym typeface="Manrope"/>
              </a:rPr>
              <a:t>Alertmanager</a:t>
            </a:r>
            <a:endParaRPr b="0" i="0" sz="1600" u="none" cap="none" strike="noStrike">
              <a:solidFill>
                <a:srgbClr val="0924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714" name="Google Shape;714;p21"/>
          <p:cNvCxnSpPr/>
          <p:nvPr/>
        </p:nvCxnSpPr>
        <p:spPr>
          <a:xfrm flipH="1" rot="10800000">
            <a:off x="3335000" y="1744850"/>
            <a:ext cx="1533300" cy="4260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15" name="Google Shape;715;p21"/>
          <p:cNvCxnSpPr>
            <a:stCxn id="713" idx="3"/>
            <a:endCxn id="705" idx="1"/>
          </p:cNvCxnSpPr>
          <p:nvPr/>
        </p:nvCxnSpPr>
        <p:spPr>
          <a:xfrm>
            <a:off x="3321680" y="2597300"/>
            <a:ext cx="1594500" cy="147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16" name="Google Shape;716;p21"/>
          <p:cNvCxnSpPr/>
          <p:nvPr/>
        </p:nvCxnSpPr>
        <p:spPr>
          <a:xfrm>
            <a:off x="3334900" y="3009030"/>
            <a:ext cx="1581300" cy="4155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717" name="Google Shape;717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87454" y="3276523"/>
            <a:ext cx="624525" cy="6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54840" y="4103531"/>
            <a:ext cx="2474849" cy="64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2"/>
          <p:cNvSpPr txBox="1"/>
          <p:nvPr>
            <p:ph type="title"/>
          </p:nvPr>
        </p:nvSpPr>
        <p:spPr>
          <a:xfrm>
            <a:off x="323750" y="308150"/>
            <a:ext cx="7272600" cy="7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400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Goalert. Необходимый минимум </a:t>
            </a:r>
            <a:endParaRPr sz="2400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24" name="Google Shape;724;p22"/>
          <p:cNvSpPr txBox="1"/>
          <p:nvPr>
            <p:ph idx="1" type="body"/>
          </p:nvPr>
        </p:nvSpPr>
        <p:spPr>
          <a:xfrm>
            <a:off x="240500" y="991126"/>
            <a:ext cx="8520600" cy="14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Подключили к Prometheus: доступно </a:t>
            </a:r>
            <a:r>
              <a:rPr lang="ru" sz="1600">
                <a:solidFill>
                  <a:srgbClr val="202124"/>
                </a:solidFill>
                <a:highlight>
                  <a:srgbClr val="FFFFFF"/>
                </a:highlight>
                <a:latin typeface="Manrope"/>
                <a:ea typeface="Manrope"/>
                <a:cs typeface="Manrope"/>
                <a:sym typeface="Manrope"/>
              </a:rPr>
              <a:t>«</a:t>
            </a:r>
            <a:r>
              <a:rPr lang="ru" sz="1050">
                <a:solidFill>
                  <a:srgbClr val="202124"/>
                </a:solidFill>
                <a:highlight>
                  <a:srgbClr val="FFFFFF"/>
                </a:highlight>
              </a:rPr>
              <a:t>‎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из коробки</a:t>
            </a:r>
            <a:r>
              <a:rPr lang="ru" sz="1600">
                <a:solidFill>
                  <a:srgbClr val="202124"/>
                </a:solidFill>
                <a:highlight>
                  <a:srgbClr val="FFFFFF"/>
                </a:highlight>
                <a:latin typeface="Manrope"/>
                <a:ea typeface="Manrope"/>
                <a:cs typeface="Manrope"/>
                <a:sym typeface="Manrope"/>
              </a:rPr>
              <a:t>»‎</a:t>
            </a:r>
            <a:endParaRPr sz="1600">
              <a:solidFill>
                <a:srgbClr val="202124"/>
              </a:solidFill>
              <a:highlight>
                <a:srgbClr val="FFFFFF"/>
              </a:highlight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Написали прослойку между GoAlert  и API сервиса телефонии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Получили автоматический дозвон дежурному, согласно графику дежурств</a:t>
            </a:r>
            <a:endParaRPr sz="16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25" name="Google Shape;725;p22"/>
          <p:cNvSpPr txBox="1"/>
          <p:nvPr>
            <p:ph idx="1" type="body"/>
          </p:nvPr>
        </p:nvSpPr>
        <p:spPr>
          <a:xfrm>
            <a:off x="235500" y="2371675"/>
            <a:ext cx="8520600" cy="8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199"/>
              <a:buNone/>
            </a:pPr>
            <a:r>
              <a:rPr lang="ru" sz="2500">
                <a:solidFill>
                  <a:srgbClr val="092433"/>
                </a:solidFill>
                <a:latin typeface="Manrope"/>
                <a:ea typeface="Manrope"/>
                <a:cs typeface="Manrope"/>
                <a:sym typeface="Manrope"/>
              </a:rPr>
              <a:t>Но у нас еще болело:</a:t>
            </a:r>
            <a:endParaRPr sz="25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80000"/>
              <a:buNone/>
            </a:pPr>
            <a:r>
              <a:t/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80000"/>
              <a:buNone/>
            </a:pPr>
            <a:r>
              <a:t/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26" name="Google Shape;726;p22"/>
          <p:cNvSpPr txBox="1"/>
          <p:nvPr>
            <p:ph idx="1" type="body"/>
          </p:nvPr>
        </p:nvSpPr>
        <p:spPr>
          <a:xfrm>
            <a:off x="240500" y="2896127"/>
            <a:ext cx="85206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rgbClr val="092433"/>
                </a:solidFill>
                <a:latin typeface="Manrope"/>
                <a:ea typeface="Manrope"/>
                <a:cs typeface="Manrope"/>
                <a:sym typeface="Manrope"/>
              </a:rPr>
              <a:t>Не хватало прозрачного флоу работы</a:t>
            </a:r>
            <a:endParaRPr sz="1600">
              <a:solidFill>
                <a:srgbClr val="EB424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rgbClr val="092433"/>
                </a:solidFill>
                <a:latin typeface="Manrope"/>
                <a:ea typeface="Manrope"/>
                <a:cs typeface="Manrope"/>
                <a:sym typeface="Manrope"/>
              </a:rPr>
              <a:t>Не было истории и комментариев</a:t>
            </a:r>
            <a:endParaRPr sz="1600">
              <a:solidFill>
                <a:srgbClr val="0924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rgbClr val="092433"/>
                </a:solidFill>
                <a:latin typeface="Manrope"/>
                <a:ea typeface="Manrope"/>
                <a:cs typeface="Manrope"/>
                <a:sym typeface="Manrope"/>
              </a:rPr>
              <a:t>Не собирались данные для анализа</a:t>
            </a:r>
            <a:endParaRPr sz="1600">
              <a:solidFill>
                <a:srgbClr val="0924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rgbClr val="092433"/>
                </a:solidFill>
                <a:latin typeface="Manrope"/>
                <a:ea typeface="Manrope"/>
                <a:cs typeface="Manrope"/>
                <a:sym typeface="Manrope"/>
              </a:rPr>
              <a:t>График дежурств </a:t>
            </a:r>
            <a:r>
              <a:rPr lang="ru" sz="1600">
                <a:solidFill>
                  <a:srgbClr val="202124"/>
                </a:solidFill>
                <a:highlight>
                  <a:srgbClr val="FFFFFF"/>
                </a:highlight>
                <a:latin typeface="Manrope Medium"/>
                <a:ea typeface="Manrope Medium"/>
                <a:cs typeface="Manrope Medium"/>
                <a:sym typeface="Manrope Medium"/>
              </a:rPr>
              <a:t>—</a:t>
            </a:r>
            <a:r>
              <a:rPr lang="ru" sz="1600">
                <a:solidFill>
                  <a:srgbClr val="092433"/>
                </a:solidFill>
                <a:latin typeface="Manrope"/>
                <a:ea typeface="Manrope"/>
                <a:cs typeface="Manrope"/>
                <a:sym typeface="Manrope"/>
              </a:rPr>
              <a:t> отдельное удовольствие</a:t>
            </a:r>
            <a:endParaRPr sz="1600">
              <a:solidFill>
                <a:srgbClr val="0924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6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3"/>
          <p:cNvSpPr txBox="1"/>
          <p:nvPr>
            <p:ph type="title"/>
          </p:nvPr>
        </p:nvSpPr>
        <p:spPr>
          <a:xfrm>
            <a:off x="323750" y="308150"/>
            <a:ext cx="72726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400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Как перешли на Oncall</a:t>
            </a:r>
            <a:endParaRPr sz="2400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32" name="Google Shape;732;p23"/>
          <p:cNvSpPr txBox="1"/>
          <p:nvPr>
            <p:ph idx="1" type="body"/>
          </p:nvPr>
        </p:nvSpPr>
        <p:spPr>
          <a:xfrm>
            <a:off x="240500" y="1143527"/>
            <a:ext cx="85206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Осенью 2022 состоялся релиз Oncall</a:t>
            </a:r>
            <a:endParaRPr sz="1600">
              <a:solidFill>
                <a:srgbClr val="EB4247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Развернули версию Oncall для тестов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Переписали интеграцию в API сервиса телефонии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Добавили синхронизацию контактов сотрудников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В январе 2023 переключили на него весь мониторинг облака</a:t>
            </a:r>
            <a:endParaRPr sz="16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4"/>
          <p:cNvSpPr txBox="1"/>
          <p:nvPr>
            <p:ph type="title"/>
          </p:nvPr>
        </p:nvSpPr>
        <p:spPr>
          <a:xfrm>
            <a:off x="323850" y="338775"/>
            <a:ext cx="4018800" cy="9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Мониторинг Облака</a:t>
            </a:r>
            <a:endParaRPr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38" name="Google Shape;738;p24"/>
          <p:cNvSpPr/>
          <p:nvPr/>
        </p:nvSpPr>
        <p:spPr>
          <a:xfrm>
            <a:off x="2615950" y="1435175"/>
            <a:ext cx="4448400" cy="22209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chemeClr val="lt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9" name="Google Shape;73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6438" y="2781347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24"/>
          <p:cNvSpPr txBox="1"/>
          <p:nvPr/>
        </p:nvSpPr>
        <p:spPr>
          <a:xfrm>
            <a:off x="3343225" y="2687225"/>
            <a:ext cx="1168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Prometheus</a:t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41" name="Google Shape;741;p24"/>
          <p:cNvSpPr txBox="1"/>
          <p:nvPr/>
        </p:nvSpPr>
        <p:spPr>
          <a:xfrm>
            <a:off x="2807164" y="1511291"/>
            <a:ext cx="1741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Monitoring Host</a:t>
            </a:r>
            <a:endParaRPr b="0" i="0" sz="1400" u="none" cap="none" strike="noStrike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742" name="Google Shape;74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6438" y="187432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24"/>
          <p:cNvSpPr txBox="1"/>
          <p:nvPr/>
        </p:nvSpPr>
        <p:spPr>
          <a:xfrm>
            <a:off x="3343224" y="1780200"/>
            <a:ext cx="99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netbox_sd</a:t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cxnSp>
        <p:nvCxnSpPr>
          <p:cNvPr id="744" name="Google Shape;744;p24"/>
          <p:cNvCxnSpPr/>
          <p:nvPr/>
        </p:nvCxnSpPr>
        <p:spPr>
          <a:xfrm>
            <a:off x="3033238" y="2327922"/>
            <a:ext cx="0" cy="453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45" name="Google Shape;745;p24"/>
          <p:cNvCxnSpPr/>
          <p:nvPr/>
        </p:nvCxnSpPr>
        <p:spPr>
          <a:xfrm>
            <a:off x="3120499" y="3298483"/>
            <a:ext cx="2799300" cy="5097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6" name="Google Shape;746;p24"/>
          <p:cNvCxnSpPr/>
          <p:nvPr/>
        </p:nvCxnSpPr>
        <p:spPr>
          <a:xfrm>
            <a:off x="2971700" y="3294075"/>
            <a:ext cx="733200" cy="5442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47" name="Google Shape;74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1738" y="2781347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24"/>
          <p:cNvSpPr txBox="1"/>
          <p:nvPr/>
        </p:nvSpPr>
        <p:spPr>
          <a:xfrm>
            <a:off x="5678525" y="2687225"/>
            <a:ext cx="1168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Alertmanager</a:t>
            </a:r>
            <a:endParaRPr b="0" i="0" sz="1400" u="none" cap="none" strike="noStrike">
              <a:solidFill>
                <a:schemeClr val="dk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749" name="Google Shape;74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1738" y="187397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24"/>
          <p:cNvSpPr txBox="1"/>
          <p:nvPr/>
        </p:nvSpPr>
        <p:spPr>
          <a:xfrm>
            <a:off x="5678525" y="1779850"/>
            <a:ext cx="1385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cops-alertbot</a:t>
            </a:r>
            <a:endParaRPr b="0" i="0" sz="1400" u="none" cap="none" strike="noStrike">
              <a:solidFill>
                <a:schemeClr val="dk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cxnSp>
        <p:nvCxnSpPr>
          <p:cNvPr id="751" name="Google Shape;751;p24"/>
          <p:cNvCxnSpPr/>
          <p:nvPr/>
        </p:nvCxnSpPr>
        <p:spPr>
          <a:xfrm rot="10800000">
            <a:off x="5367163" y="2327922"/>
            <a:ext cx="0" cy="453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52" name="Google Shape;752;p24"/>
          <p:cNvCxnSpPr/>
          <p:nvPr/>
        </p:nvCxnSpPr>
        <p:spPr>
          <a:xfrm>
            <a:off x="4415598" y="3029297"/>
            <a:ext cx="651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753" name="Google Shape;75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1738" y="668278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24"/>
          <p:cNvSpPr txBox="1"/>
          <p:nvPr/>
        </p:nvSpPr>
        <p:spPr>
          <a:xfrm>
            <a:off x="4784300" y="372397"/>
            <a:ext cx="116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Rocket.Chat</a:t>
            </a:r>
            <a:endParaRPr b="0" i="0" sz="1400" u="none" cap="none" strike="noStrike">
              <a:solidFill>
                <a:schemeClr val="dk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755" name="Google Shape;75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32638" y="668278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24"/>
          <p:cNvSpPr txBox="1"/>
          <p:nvPr/>
        </p:nvSpPr>
        <p:spPr>
          <a:xfrm>
            <a:off x="7024350" y="372400"/>
            <a:ext cx="1470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 Events</a:t>
            </a:r>
            <a:endParaRPr b="0" i="0" sz="1400" u="none" cap="none" strike="noStrike">
              <a:solidFill>
                <a:schemeClr val="dk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757" name="Google Shape;757;p24"/>
          <p:cNvPicPr preferRelativeResize="0"/>
          <p:nvPr/>
        </p:nvPicPr>
        <p:blipFill rotWithShape="1">
          <a:blip r:embed="rId7">
            <a:alphaModFix/>
          </a:blip>
          <a:srcRect b="10399" l="23603" r="23602" t="10392"/>
          <a:stretch/>
        </p:blipFill>
        <p:spPr>
          <a:xfrm>
            <a:off x="6326511" y="668278"/>
            <a:ext cx="453601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24"/>
          <p:cNvSpPr txBox="1"/>
          <p:nvPr/>
        </p:nvSpPr>
        <p:spPr>
          <a:xfrm>
            <a:off x="5969073" y="372397"/>
            <a:ext cx="116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Telegram</a:t>
            </a:r>
            <a:endParaRPr b="0" i="0" sz="1400" u="none" cap="none" strike="noStrike">
              <a:solidFill>
                <a:schemeClr val="dk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cxnSp>
        <p:nvCxnSpPr>
          <p:cNvPr id="759" name="Google Shape;759;p24"/>
          <p:cNvCxnSpPr/>
          <p:nvPr/>
        </p:nvCxnSpPr>
        <p:spPr>
          <a:xfrm flipH="1" rot="10800000">
            <a:off x="5367038" y="1155062"/>
            <a:ext cx="1500" cy="659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60" name="Google Shape;760;p24"/>
          <p:cNvCxnSpPr/>
          <p:nvPr/>
        </p:nvCxnSpPr>
        <p:spPr>
          <a:xfrm flipH="1" rot="10800000">
            <a:off x="5490925" y="1154950"/>
            <a:ext cx="1033800" cy="637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61" name="Google Shape;761;p24"/>
          <p:cNvCxnSpPr/>
          <p:nvPr/>
        </p:nvCxnSpPr>
        <p:spPr>
          <a:xfrm flipH="1" rot="10800000">
            <a:off x="5672028" y="1175279"/>
            <a:ext cx="2087400" cy="61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762" name="Google Shape;762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1316" y="187432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24"/>
          <p:cNvSpPr txBox="1"/>
          <p:nvPr/>
        </p:nvSpPr>
        <p:spPr>
          <a:xfrm>
            <a:off x="280834" y="2434825"/>
            <a:ext cx="1741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Netbox</a:t>
            </a:r>
            <a:endParaRPr b="0" i="0" sz="12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cxnSp>
        <p:nvCxnSpPr>
          <p:cNvPr id="764" name="Google Shape;764;p24"/>
          <p:cNvCxnSpPr/>
          <p:nvPr/>
        </p:nvCxnSpPr>
        <p:spPr>
          <a:xfrm>
            <a:off x="1452563" y="2115500"/>
            <a:ext cx="12711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765" name="Google Shape;76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316" y="406687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24"/>
          <p:cNvSpPr txBox="1"/>
          <p:nvPr/>
        </p:nvSpPr>
        <p:spPr>
          <a:xfrm>
            <a:off x="280825" y="4627375"/>
            <a:ext cx="17415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Victoria Metrics</a:t>
            </a:r>
            <a:endParaRPr b="0" i="0" sz="12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67" name="Google Shape;767;p24"/>
          <p:cNvSpPr/>
          <p:nvPr/>
        </p:nvSpPr>
        <p:spPr>
          <a:xfrm>
            <a:off x="1150050" y="3202100"/>
            <a:ext cx="1567225" cy="777975"/>
          </a:xfrm>
          <a:custGeom>
            <a:rect b="b" l="l" r="r" t="t"/>
            <a:pathLst>
              <a:path extrusionOk="0" h="31119" w="62689">
                <a:moveTo>
                  <a:pt x="62689" y="0"/>
                </a:moveTo>
                <a:lnTo>
                  <a:pt x="0" y="0"/>
                </a:lnTo>
                <a:lnTo>
                  <a:pt x="0" y="31119"/>
                </a:ln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sp>
      <p:pic>
        <p:nvPicPr>
          <p:cNvPr id="768" name="Google Shape;76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2688" y="2781347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24"/>
          <p:cNvSpPr txBox="1"/>
          <p:nvPr/>
        </p:nvSpPr>
        <p:spPr>
          <a:xfrm>
            <a:off x="8069475" y="2687225"/>
            <a:ext cx="85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automata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770" name="Google Shape;770;p24"/>
          <p:cNvCxnSpPr/>
          <p:nvPr/>
        </p:nvCxnSpPr>
        <p:spPr>
          <a:xfrm flipH="1" rot="10800000">
            <a:off x="6965550" y="3008475"/>
            <a:ext cx="474600" cy="9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771" name="Google Shape;77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2688" y="340272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24"/>
          <p:cNvSpPr txBox="1"/>
          <p:nvPr/>
        </p:nvSpPr>
        <p:spPr>
          <a:xfrm>
            <a:off x="8069475" y="3296825"/>
            <a:ext cx="85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jiralert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73" name="Google Shape;773;p24"/>
          <p:cNvSpPr txBox="1"/>
          <p:nvPr/>
        </p:nvSpPr>
        <p:spPr>
          <a:xfrm>
            <a:off x="8069475" y="2077625"/>
            <a:ext cx="85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Oncall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74" name="Google Shape;774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77274" y="2130350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24"/>
          <p:cNvSpPr/>
          <p:nvPr/>
        </p:nvSpPr>
        <p:spPr>
          <a:xfrm>
            <a:off x="4962280" y="3838275"/>
            <a:ext cx="2127300" cy="11202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chemeClr val="lt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6" name="Google Shape;776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140945" y="4333058"/>
            <a:ext cx="434982" cy="434968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24"/>
          <p:cNvSpPr txBox="1"/>
          <p:nvPr/>
        </p:nvSpPr>
        <p:spPr>
          <a:xfrm>
            <a:off x="5735632" y="4239712"/>
            <a:ext cx="99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exporters</a:t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78" name="Google Shape;778;p24"/>
          <p:cNvSpPr txBox="1"/>
          <p:nvPr/>
        </p:nvSpPr>
        <p:spPr>
          <a:xfrm>
            <a:off x="5129119" y="3948384"/>
            <a:ext cx="1741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Virtual Machines</a:t>
            </a:r>
            <a:endParaRPr b="0" i="0" sz="1400" u="none" cap="none" strike="noStrike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79" name="Google Shape;779;p24"/>
          <p:cNvSpPr/>
          <p:nvPr/>
        </p:nvSpPr>
        <p:spPr>
          <a:xfrm>
            <a:off x="2641250" y="3838275"/>
            <a:ext cx="2127300" cy="11202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chemeClr val="lt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0" name="Google Shape;780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843800" y="4314724"/>
            <a:ext cx="434983" cy="434968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24"/>
          <p:cNvSpPr txBox="1"/>
          <p:nvPr/>
        </p:nvSpPr>
        <p:spPr>
          <a:xfrm>
            <a:off x="3430051" y="4230152"/>
            <a:ext cx="99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exporters</a:t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782" name="Google Shape;782;p24"/>
          <p:cNvSpPr txBox="1"/>
          <p:nvPr/>
        </p:nvSpPr>
        <p:spPr>
          <a:xfrm>
            <a:off x="2834220" y="3948384"/>
            <a:ext cx="1741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Baremetal</a:t>
            </a:r>
            <a:endParaRPr b="0" i="0" sz="1400" u="none" cap="none" strike="noStrike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3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BE</a:t>
            </a:r>
            <a:endParaRPr sz="1300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7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88" name="Google Shape;788;p25"/>
          <p:cNvSpPr/>
          <p:nvPr/>
        </p:nvSpPr>
        <p:spPr>
          <a:xfrm>
            <a:off x="3229050" y="1152475"/>
            <a:ext cx="2539800" cy="662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Frontend</a:t>
            </a:r>
            <a:endParaRPr b="0" i="0" sz="1300" u="none" cap="none" strike="noStrike">
              <a:solidFill>
                <a:srgbClr val="000000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Grafana + Oncall plugin</a:t>
            </a:r>
            <a:endParaRPr b="0" i="0" sz="1300" u="none" cap="none" strike="noStrike">
              <a:solidFill>
                <a:srgbClr val="000000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grpSp>
        <p:nvGrpSpPr>
          <p:cNvPr id="789" name="Google Shape;789;p25"/>
          <p:cNvGrpSpPr/>
          <p:nvPr/>
        </p:nvGrpSpPr>
        <p:grpSpPr>
          <a:xfrm>
            <a:off x="3229050" y="2157150"/>
            <a:ext cx="2539800" cy="2240700"/>
            <a:chOff x="3229050" y="2157150"/>
            <a:chExt cx="2539800" cy="2240700"/>
          </a:xfrm>
        </p:grpSpPr>
        <p:sp>
          <p:nvSpPr>
            <p:cNvPr id="790" name="Google Shape;790;p25"/>
            <p:cNvSpPr/>
            <p:nvPr/>
          </p:nvSpPr>
          <p:spPr>
            <a:xfrm>
              <a:off x="3229050" y="2157150"/>
              <a:ext cx="2539800" cy="22407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" sz="1300" u="none" cap="none" strike="noStrike">
                  <a:solidFill>
                    <a:srgbClr val="000000"/>
                  </a:solidFill>
                  <a:latin typeface="Manrope SemiBold"/>
                  <a:ea typeface="Manrope SemiBold"/>
                  <a:cs typeface="Manrope SemiBold"/>
                  <a:sym typeface="Manrope SemiBold"/>
                </a:rPr>
                <a:t>Backend</a:t>
              </a:r>
              <a:endParaRPr b="0" i="0" sz="1300" u="none" cap="none" strike="noStrike">
                <a:solidFill>
                  <a:srgbClr val="000000"/>
                </a:solidFill>
                <a:latin typeface="Manrope SemiBold"/>
                <a:ea typeface="Manrope SemiBold"/>
                <a:cs typeface="Manrope SemiBold"/>
                <a:sym typeface="Manrope SemiBold"/>
              </a:endParaRPr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3416900" y="2705275"/>
              <a:ext cx="1118400" cy="15549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" sz="1300" u="none" cap="none" strike="noStrike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rPr>
                <a:t>BE #1</a:t>
              </a:r>
              <a:endParaRPr b="0" i="0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" sz="1300" u="none" cap="none" strike="noStrike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rPr>
                <a:t>Engine</a:t>
              </a:r>
              <a:endParaRPr b="0" i="0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" sz="1300" u="none" cap="none" strike="noStrike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rPr>
                <a:t>RabbitMQ</a:t>
              </a:r>
              <a:endParaRPr b="0" i="0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" sz="1300" u="none" cap="none" strike="noStrike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rPr>
                <a:t>Redis</a:t>
              </a:r>
              <a:endParaRPr b="0" i="0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" sz="1300" u="none" cap="none" strike="noStrike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rPr>
                <a:t>in.selectel</a:t>
              </a:r>
              <a:endParaRPr b="0" i="0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4495800" y="2705275"/>
              <a:ext cx="1118400" cy="15549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" sz="1300" u="none" cap="none" strike="noStrike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rPr>
                <a:t>BE #2</a:t>
              </a:r>
              <a:endParaRPr b="0" i="0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ru" sz="1300" u="none" cap="none" strike="noStrike">
                  <a:solidFill>
                    <a:schemeClr val="dk1"/>
                  </a:solidFill>
                  <a:latin typeface="Manrope"/>
                  <a:ea typeface="Manrope"/>
                  <a:cs typeface="Manrope"/>
                  <a:sym typeface="Manrope"/>
                </a:rPr>
                <a:t>Engine</a:t>
              </a:r>
              <a:endParaRPr b="0" i="0" sz="13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ru" sz="1300" u="none" cap="none" strike="noStrike">
                  <a:solidFill>
                    <a:schemeClr val="dk1"/>
                  </a:solidFill>
                  <a:latin typeface="Manrope"/>
                  <a:ea typeface="Manrope"/>
                  <a:cs typeface="Manrope"/>
                  <a:sym typeface="Manrope"/>
                </a:rPr>
                <a:t>RabbitMQ</a:t>
              </a:r>
              <a:endParaRPr b="0" i="0" sz="13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ru" sz="1300" u="none" cap="none" strike="noStrike">
                  <a:solidFill>
                    <a:schemeClr val="dk1"/>
                  </a:solidFill>
                  <a:latin typeface="Manrope"/>
                  <a:ea typeface="Manrope"/>
                  <a:cs typeface="Manrope"/>
                  <a:sym typeface="Manrope"/>
                </a:rPr>
                <a:t>Redis</a:t>
              </a:r>
              <a:endParaRPr b="0" i="0" sz="13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ru" sz="1300" u="none" cap="none" strike="noStrike">
                  <a:solidFill>
                    <a:schemeClr val="dk1"/>
                  </a:solidFill>
                  <a:latin typeface="Manrope"/>
                  <a:ea typeface="Manrope"/>
                  <a:cs typeface="Manrope"/>
                  <a:sym typeface="Manrope"/>
                </a:rPr>
                <a:t>in.selectel</a:t>
              </a:r>
              <a:endParaRPr b="0" i="0" sz="13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grpSp>
        <p:nvGrpSpPr>
          <p:cNvPr id="793" name="Google Shape;793;p25"/>
          <p:cNvGrpSpPr/>
          <p:nvPr/>
        </p:nvGrpSpPr>
        <p:grpSpPr>
          <a:xfrm>
            <a:off x="428625" y="3247298"/>
            <a:ext cx="2539800" cy="1334473"/>
            <a:chOff x="276225" y="3002225"/>
            <a:chExt cx="2539800" cy="1395600"/>
          </a:xfrm>
        </p:grpSpPr>
        <p:sp>
          <p:nvSpPr>
            <p:cNvPr id="794" name="Google Shape;794;p25"/>
            <p:cNvSpPr/>
            <p:nvPr/>
          </p:nvSpPr>
          <p:spPr>
            <a:xfrm>
              <a:off x="276225" y="3002225"/>
              <a:ext cx="2539800" cy="13956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" sz="1300" u="none" cap="none" strike="noStrike">
                  <a:solidFill>
                    <a:srgbClr val="000000"/>
                  </a:solidFill>
                  <a:latin typeface="Manrope SemiBold"/>
                  <a:ea typeface="Manrope SemiBold"/>
                  <a:cs typeface="Manrope SemiBold"/>
                  <a:sym typeface="Manrope SemiBold"/>
                </a:rPr>
                <a:t>Database</a:t>
              </a:r>
              <a:endParaRPr b="0" i="0" sz="1300" u="none" cap="none" strike="noStrike">
                <a:solidFill>
                  <a:srgbClr val="000000"/>
                </a:solidFill>
                <a:latin typeface="Manrope SemiBold"/>
                <a:ea typeface="Manrope SemiBold"/>
                <a:cs typeface="Manrope SemiBold"/>
                <a:sym typeface="Manrope SemiBold"/>
              </a:endParaRPr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494775" y="3442573"/>
              <a:ext cx="2102700" cy="406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" sz="1300" u="none" cap="none" strike="noStrike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rPr>
                <a:t>PostgreSQL #1</a:t>
              </a:r>
              <a:endParaRPr b="0" i="0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494775" y="3819001"/>
              <a:ext cx="2102700" cy="367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" sz="1300" u="none" cap="none" strike="noStrike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rPr>
                <a:t>PostgreSQL #2</a:t>
              </a:r>
              <a:endParaRPr b="0" i="0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grpSp>
        <p:nvGrpSpPr>
          <p:cNvPr id="797" name="Google Shape;797;p25"/>
          <p:cNvGrpSpPr/>
          <p:nvPr/>
        </p:nvGrpSpPr>
        <p:grpSpPr>
          <a:xfrm>
            <a:off x="428625" y="1152252"/>
            <a:ext cx="2539800" cy="1965703"/>
            <a:chOff x="276225" y="3002225"/>
            <a:chExt cx="2539800" cy="1395600"/>
          </a:xfrm>
        </p:grpSpPr>
        <p:sp>
          <p:nvSpPr>
            <p:cNvPr id="798" name="Google Shape;798;p25"/>
            <p:cNvSpPr/>
            <p:nvPr/>
          </p:nvSpPr>
          <p:spPr>
            <a:xfrm>
              <a:off x="276225" y="3002225"/>
              <a:ext cx="2539800" cy="13956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" sz="1300" u="none" cap="none" strike="noStrike">
                  <a:solidFill>
                    <a:srgbClr val="000000"/>
                  </a:solidFill>
                  <a:latin typeface="Manrope SemiBold"/>
                  <a:ea typeface="Manrope SemiBold"/>
                  <a:cs typeface="Manrope SemiBold"/>
                  <a:sym typeface="Manrope SemiBold"/>
                </a:rPr>
                <a:t>Infra monitoring</a:t>
              </a:r>
              <a:endParaRPr b="0" i="0" sz="1300" u="none" cap="none" strike="noStrike">
                <a:solidFill>
                  <a:srgbClr val="000000"/>
                </a:solidFill>
                <a:latin typeface="Manrope SemiBold"/>
                <a:ea typeface="Manrope SemiBold"/>
                <a:cs typeface="Manrope SemiBold"/>
                <a:sym typeface="Manrope SemiBold"/>
              </a:endParaRPr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494775" y="4033312"/>
              <a:ext cx="2102700" cy="2256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" sz="1300" u="none" cap="none" strike="noStrike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rPr>
                <a:t>Webhook</a:t>
              </a:r>
              <a:endParaRPr b="0" i="0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sp>
        <p:nvSpPr>
          <p:cNvPr id="800" name="Google Shape;800;p25"/>
          <p:cNvSpPr/>
          <p:nvPr/>
        </p:nvSpPr>
        <p:spPr>
          <a:xfrm>
            <a:off x="647175" y="2366774"/>
            <a:ext cx="2102700" cy="276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Zabbix</a:t>
            </a:r>
            <a:endParaRPr b="0" i="0" sz="13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01" name="Google Shape;801;p25"/>
          <p:cNvSpPr/>
          <p:nvPr/>
        </p:nvSpPr>
        <p:spPr>
          <a:xfrm>
            <a:off x="647175" y="2138174"/>
            <a:ext cx="2102700" cy="276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Elastalert</a:t>
            </a:r>
            <a:endParaRPr b="0" i="0" sz="13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02" name="Google Shape;802;p25"/>
          <p:cNvSpPr/>
          <p:nvPr/>
        </p:nvSpPr>
        <p:spPr>
          <a:xfrm>
            <a:off x="647175" y="1909574"/>
            <a:ext cx="2102700" cy="276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Grafana alert</a:t>
            </a:r>
            <a:endParaRPr b="0" i="0" sz="13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03" name="Google Shape;803;p25"/>
          <p:cNvSpPr/>
          <p:nvPr/>
        </p:nvSpPr>
        <p:spPr>
          <a:xfrm>
            <a:off x="647175" y="1680974"/>
            <a:ext cx="2102700" cy="276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Alertmanager</a:t>
            </a:r>
            <a:endParaRPr b="0" i="0" sz="1300" u="none" cap="none" strike="noStrike">
              <a:solidFill>
                <a:srgbClr val="000000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804" name="Google Shape;804;p25"/>
          <p:cNvSpPr/>
          <p:nvPr/>
        </p:nvSpPr>
        <p:spPr>
          <a:xfrm>
            <a:off x="6029475" y="2389325"/>
            <a:ext cx="2539800" cy="486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Zvonok.com</a:t>
            </a:r>
            <a:endParaRPr b="0" i="0" sz="1300" u="none" cap="none" strike="noStrike">
              <a:solidFill>
                <a:srgbClr val="000000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805" name="Google Shape;805;p25"/>
          <p:cNvSpPr/>
          <p:nvPr/>
        </p:nvSpPr>
        <p:spPr>
          <a:xfrm>
            <a:off x="6029475" y="3410675"/>
            <a:ext cx="2539800" cy="453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Telegram</a:t>
            </a:r>
            <a:endParaRPr b="0" i="0" sz="13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06" name="Google Shape;806;p25"/>
          <p:cNvSpPr/>
          <p:nvPr/>
        </p:nvSpPr>
        <p:spPr>
          <a:xfrm>
            <a:off x="2879250" y="2277975"/>
            <a:ext cx="525600" cy="45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07" name="Google Shape;807;p25"/>
          <p:cNvSpPr/>
          <p:nvPr/>
        </p:nvSpPr>
        <p:spPr>
          <a:xfrm>
            <a:off x="2639050" y="3171049"/>
            <a:ext cx="714000" cy="4869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08" name="Google Shape;808;p25"/>
          <p:cNvSpPr/>
          <p:nvPr/>
        </p:nvSpPr>
        <p:spPr>
          <a:xfrm rot="5400000">
            <a:off x="4273550" y="1791250"/>
            <a:ext cx="463500" cy="486900"/>
          </a:xfrm>
          <a:prstGeom prst="leftRightArrow">
            <a:avLst>
              <a:gd fmla="val 50000" name="adj1"/>
              <a:gd fmla="val 3623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09" name="Google Shape;809;p25"/>
          <p:cNvSpPr/>
          <p:nvPr/>
        </p:nvSpPr>
        <p:spPr>
          <a:xfrm>
            <a:off x="6029475" y="3791675"/>
            <a:ext cx="2539800" cy="453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Other webhook</a:t>
            </a:r>
            <a:endParaRPr b="0" i="0" sz="13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10" name="Google Shape;810;p25"/>
          <p:cNvSpPr/>
          <p:nvPr/>
        </p:nvSpPr>
        <p:spPr>
          <a:xfrm>
            <a:off x="6029475" y="1152375"/>
            <a:ext cx="2539800" cy="662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Дежурный администратор</a:t>
            </a:r>
            <a:endParaRPr b="0" i="0" sz="13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Cloud Duty</a:t>
            </a:r>
            <a:endParaRPr b="0" i="0" sz="1300" u="none" cap="none" strike="noStrike">
              <a:solidFill>
                <a:srgbClr val="000000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811" name="Google Shape;811;p25"/>
          <p:cNvSpPr/>
          <p:nvPr/>
        </p:nvSpPr>
        <p:spPr>
          <a:xfrm rot="-5400000">
            <a:off x="6938775" y="1884850"/>
            <a:ext cx="721200" cy="45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12" name="Google Shape;812;p25"/>
          <p:cNvSpPr/>
          <p:nvPr/>
        </p:nvSpPr>
        <p:spPr>
          <a:xfrm>
            <a:off x="5612800" y="1392475"/>
            <a:ext cx="525600" cy="486900"/>
          </a:xfrm>
          <a:prstGeom prst="leftRightArrow">
            <a:avLst>
              <a:gd fmla="val 50000" name="adj1"/>
              <a:gd fmla="val 3623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13" name="Google Shape;813;p25"/>
          <p:cNvSpPr/>
          <p:nvPr/>
        </p:nvSpPr>
        <p:spPr>
          <a:xfrm>
            <a:off x="5634025" y="2328300"/>
            <a:ext cx="525600" cy="486900"/>
          </a:xfrm>
          <a:prstGeom prst="leftRightArrow">
            <a:avLst>
              <a:gd fmla="val 50000" name="adj1"/>
              <a:gd fmla="val 3623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14" name="Google Shape;814;p25"/>
          <p:cNvSpPr txBox="1"/>
          <p:nvPr>
            <p:ph type="title"/>
          </p:nvPr>
        </p:nvSpPr>
        <p:spPr>
          <a:xfrm>
            <a:off x="323750" y="308150"/>
            <a:ext cx="84141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420">
                <a:latin typeface="Manrope Medium"/>
                <a:ea typeface="Manrope Medium"/>
                <a:cs typeface="Manrope Medium"/>
                <a:sym typeface="Manrope Medium"/>
              </a:rPr>
              <a:t>Grafana Oncall. Архитектура. Отказоустойчивость</a:t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26"/>
          <p:cNvSpPr txBox="1"/>
          <p:nvPr>
            <p:ph type="title"/>
          </p:nvPr>
        </p:nvSpPr>
        <p:spPr>
          <a:xfrm>
            <a:off x="323750" y="308150"/>
            <a:ext cx="84141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20">
                <a:latin typeface="Manrope Medium"/>
                <a:ea typeface="Manrope Medium"/>
                <a:cs typeface="Manrope Medium"/>
                <a:sym typeface="Manrope Medium"/>
              </a:rPr>
              <a:t>Grafana Oncall. Наш идеальный вариант</a:t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20" name="Google Shape;820;p26"/>
          <p:cNvSpPr txBox="1"/>
          <p:nvPr>
            <p:ph idx="1" type="body"/>
          </p:nvPr>
        </p:nvSpPr>
        <p:spPr>
          <a:xfrm>
            <a:off x="244450" y="1000075"/>
            <a:ext cx="8520600" cy="3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Open Source решение с коммерческой версией в Grafana Cloud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Готовый механизм для надежного развертывания в Kubernetes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Интеграция «из коробки» с Prometheus Alertmanager, Zabbix и Grafana Alerts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Отечественные основатели и разработчики, RU-сообщество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❌ По умолчанию используется зарубежный сервис телефонии Twilio 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7"/>
          <p:cNvSpPr txBox="1"/>
          <p:nvPr>
            <p:ph type="title"/>
          </p:nvPr>
        </p:nvSpPr>
        <p:spPr>
          <a:xfrm>
            <a:off x="323750" y="308150"/>
            <a:ext cx="84141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20">
                <a:latin typeface="Manrope Medium"/>
                <a:ea typeface="Manrope Medium"/>
                <a:cs typeface="Manrope Medium"/>
                <a:sym typeface="Manrope Medium"/>
              </a:rPr>
              <a:t>Grafana Oncall. Наш идеальный вариант</a:t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26" name="Google Shape;826;p27"/>
          <p:cNvSpPr txBox="1"/>
          <p:nvPr>
            <p:ph idx="1" type="body"/>
          </p:nvPr>
        </p:nvSpPr>
        <p:spPr>
          <a:xfrm>
            <a:off x="244450" y="1000075"/>
            <a:ext cx="8520600" cy="3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Open Source решение с коммерческой версией в Grafana Cloud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Готовый механизм для надежного развертывания в Kubernetes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Интеграция «из коробки» с Prometheus Alertmanager, Zabbix и Grafana Alerts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Отечественные основатели и разработчики, RU-сообщество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❌ По умолчанию используется зарубежный сервис телефонии Twilio 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Доделали сами:</a:t>
            </a:r>
            <a:endParaRPr sz="143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Расширили Incident API — PR #1037 </a:t>
            </a:r>
            <a:r>
              <a:rPr lang="ru" sz="1430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3"/>
              </a:rPr>
              <a:t>https://github.com/grafana/oncall/pull/1037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Добавили User webhook — PR #1038 </a:t>
            </a:r>
            <a:r>
              <a:rPr lang="ru" sz="1430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4"/>
              </a:rPr>
              <a:t>https://github.com/grafana/oncall/pull/1038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Интегрировали Oncall с </a:t>
            </a:r>
            <a:r>
              <a:rPr lang="ru" sz="1430" u="sng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внутренним порталом</a:t>
            </a: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для синхронизации контактов дежурного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Вместо Twilio «прикрутили» сервис телефонии </a:t>
            </a:r>
            <a:r>
              <a:rPr lang="ru" sz="1430" u="sng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zvonok.com</a:t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t/>
            </a:r>
            <a:endParaRPr sz="143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28"/>
          <p:cNvSpPr txBox="1"/>
          <p:nvPr>
            <p:ph type="title"/>
          </p:nvPr>
        </p:nvSpPr>
        <p:spPr>
          <a:xfrm>
            <a:off x="323750" y="308150"/>
            <a:ext cx="84141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20">
                <a:latin typeface="Manrope Medium"/>
                <a:ea typeface="Manrope Medium"/>
                <a:cs typeface="Manrope Medium"/>
                <a:sym typeface="Manrope Medium"/>
              </a:rPr>
              <a:t>Grafana Oncall. Итоги на сегодня</a:t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32" name="Google Shape;832;p28"/>
          <p:cNvSpPr txBox="1"/>
          <p:nvPr>
            <p:ph idx="1" type="body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2 минуты </a:t>
            </a:r>
            <a:r>
              <a:rPr lang="ru" sz="1400">
                <a:solidFill>
                  <a:srgbClr val="202124"/>
                </a:solidFill>
                <a:highlight>
                  <a:srgbClr val="FFFFFF"/>
                </a:highlight>
                <a:latin typeface="Manrope Medium"/>
                <a:ea typeface="Manrope Medium"/>
                <a:cs typeface="Manrope Medium"/>
                <a:sym typeface="Manrope Medium"/>
              </a:rPr>
              <a:t>—</a:t>
            </a:r>
            <a:r>
              <a:rPr lang="ru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максимальное время оповещения о critical alert</a:t>
            </a:r>
            <a:endParaRPr sz="1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Сняли нагрузку с саппорта </a:t>
            </a:r>
            <a:r>
              <a:rPr lang="ru" sz="1400">
                <a:solidFill>
                  <a:srgbClr val="202124"/>
                </a:solidFill>
                <a:highlight>
                  <a:srgbClr val="FFFFFF"/>
                </a:highlight>
                <a:latin typeface="Manrope Medium"/>
                <a:ea typeface="Manrope Medium"/>
                <a:cs typeface="Manrope Medium"/>
                <a:sym typeface="Manrope Medium"/>
              </a:rPr>
              <a:t>—</a:t>
            </a:r>
            <a:r>
              <a:rPr lang="ru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звонок дежурному работает автоматически</a:t>
            </a:r>
            <a:endParaRPr sz="1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Единое окно с упорядоченными в очередь алертами</a:t>
            </a:r>
            <a:endParaRPr sz="1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ru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Меньше шума </a:t>
            </a:r>
            <a:r>
              <a:rPr lang="ru" sz="1400">
                <a:solidFill>
                  <a:srgbClr val="202124"/>
                </a:solidFill>
                <a:highlight>
                  <a:srgbClr val="FFFFFF"/>
                </a:highlight>
                <a:latin typeface="Manrope Medium"/>
                <a:ea typeface="Manrope Medium"/>
                <a:cs typeface="Manrope Medium"/>
                <a:sym typeface="Manrope Medium"/>
              </a:rPr>
              <a:t>—</a:t>
            </a:r>
            <a:r>
              <a:rPr lang="ru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схожие алерты группируются между собой</a:t>
            </a:r>
            <a:endParaRPr sz="1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ru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Исполнитель алерта, понятный текущий статус, история работы с алертом </a:t>
            </a:r>
            <a:endParaRPr sz="1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ru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Расписание дежурств с возможностью замен между сотрудниками</a:t>
            </a:r>
            <a:endParaRPr sz="1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ru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✅ Сбор данных об алертах в БД </a:t>
            </a:r>
            <a:r>
              <a:rPr lang="ru" sz="1400">
                <a:solidFill>
                  <a:srgbClr val="202124"/>
                </a:solidFill>
                <a:highlight>
                  <a:srgbClr val="FFFFFF"/>
                </a:highlight>
                <a:latin typeface="Manrope Medium"/>
                <a:ea typeface="Manrope Medium"/>
                <a:cs typeface="Manrope Medium"/>
                <a:sym typeface="Manrope Medium"/>
              </a:rPr>
              <a:t>—</a:t>
            </a:r>
            <a:r>
              <a:rPr lang="ru"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материал для последующей аналитики</a:t>
            </a:r>
            <a:endParaRPr sz="1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9"/>
          <p:cNvSpPr txBox="1"/>
          <p:nvPr>
            <p:ph type="title"/>
          </p:nvPr>
        </p:nvSpPr>
        <p:spPr>
          <a:xfrm>
            <a:off x="323750" y="308150"/>
            <a:ext cx="84141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20">
                <a:latin typeface="Manrope Medium"/>
                <a:ea typeface="Manrope Medium"/>
                <a:cs typeface="Manrope Medium"/>
                <a:sym typeface="Manrope Medium"/>
              </a:rPr>
              <a:t>Backlog &gt; ToDo</a:t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38" name="Google Shape;838;p29"/>
          <p:cNvSpPr txBox="1"/>
          <p:nvPr>
            <p:ph idx="1" type="body"/>
          </p:nvPr>
        </p:nvSpPr>
        <p:spPr>
          <a:xfrm>
            <a:off x="280226" y="113458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Реализовать взаимосвязи между сервисами и их алертами</a:t>
            </a:r>
            <a:endParaRPr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ru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Визуализировать данные об инцидентах: показатели, графики, тренды</a:t>
            </a:r>
            <a:endParaRPr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Добавить озвучку текста алерта во время звонка дежурному</a:t>
            </a:r>
            <a:endParaRPr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Полноценный chat-OPS в Telegram</a:t>
            </a:r>
            <a:endParaRPr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839" name="Google Shape;83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709" y="1250748"/>
            <a:ext cx="269825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709" y="1690673"/>
            <a:ext cx="269825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709" y="2156511"/>
            <a:ext cx="269825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709" y="2622323"/>
            <a:ext cx="269825" cy="2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"/>
          <p:cNvSpPr txBox="1"/>
          <p:nvPr/>
        </p:nvSpPr>
        <p:spPr>
          <a:xfrm>
            <a:off x="238760" y="1169794"/>
            <a:ext cx="17097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ru" sz="3600" u="none" cap="none" strike="noStrike">
                <a:solidFill>
                  <a:srgbClr val="EB4247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40+</a:t>
            </a:r>
            <a:endParaRPr b="0" i="0" sz="3600" u="none" cap="none" strike="noStrike">
              <a:solidFill>
                <a:srgbClr val="EB4247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продуктовых решений</a:t>
            </a:r>
            <a:endParaRPr b="0" i="0" sz="13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50" name="Google Shape;450;p3"/>
          <p:cNvSpPr txBox="1"/>
          <p:nvPr/>
        </p:nvSpPr>
        <p:spPr>
          <a:xfrm>
            <a:off x="2039855" y="1169794"/>
            <a:ext cx="15771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ru" sz="3600" u="none" cap="none" strike="noStrike">
                <a:solidFill>
                  <a:srgbClr val="EB4247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6</a:t>
            </a:r>
            <a:endParaRPr b="0" i="0" sz="3600" u="none" cap="none" strike="noStrike">
              <a:solidFill>
                <a:srgbClr val="EB4247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собственных дата-центров</a:t>
            </a:r>
            <a:endParaRPr b="0" i="0" sz="13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51" name="Google Shape;451;p3"/>
          <p:cNvSpPr txBox="1"/>
          <p:nvPr/>
        </p:nvSpPr>
        <p:spPr>
          <a:xfrm>
            <a:off x="2039860" y="2496176"/>
            <a:ext cx="21825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EB4247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23 000+ </a:t>
            </a:r>
            <a:r>
              <a:rPr b="0" i="0" lang="ru" sz="13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клиентов</a:t>
            </a:r>
            <a:endParaRPr b="0" i="0" sz="13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52" name="Google Shape;452;p3"/>
          <p:cNvSpPr/>
          <p:nvPr/>
        </p:nvSpPr>
        <p:spPr>
          <a:xfrm>
            <a:off x="220175" y="3771550"/>
            <a:ext cx="4556400" cy="905400"/>
          </a:xfrm>
          <a:prstGeom prst="roundRect">
            <a:avLst>
              <a:gd fmla="val 11916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53" name="Google Shape;453;p3"/>
          <p:cNvSpPr txBox="1"/>
          <p:nvPr/>
        </p:nvSpPr>
        <p:spPr>
          <a:xfrm>
            <a:off x="238760" y="2496176"/>
            <a:ext cx="16200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ru" sz="3600" u="none" cap="none" strike="noStrike">
                <a:solidFill>
                  <a:srgbClr val="EB4247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800+</a:t>
            </a:r>
            <a:endParaRPr b="0" i="0" sz="3600" u="none" cap="none" strike="noStrike">
              <a:solidFill>
                <a:srgbClr val="EB4247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сотрудников</a:t>
            </a:r>
            <a:endParaRPr b="0" i="0" sz="13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54" name="Google Shape;454;p3"/>
          <p:cNvSpPr txBox="1"/>
          <p:nvPr/>
        </p:nvSpPr>
        <p:spPr>
          <a:xfrm>
            <a:off x="337025" y="3823775"/>
            <a:ext cx="4520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 2008 года помогаем компаниям решать бизнес-задачи, создавая надежную IT-инфраструктуру для проектов любой сложности.</a:t>
            </a:r>
            <a:endParaRPr b="0" i="0" sz="13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55" name="Google Shape;455;p3"/>
          <p:cNvSpPr txBox="1"/>
          <p:nvPr>
            <p:ph type="title"/>
          </p:nvPr>
        </p:nvSpPr>
        <p:spPr>
          <a:xfrm>
            <a:off x="220175" y="377250"/>
            <a:ext cx="37203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О компании Selectel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30"/>
          <p:cNvSpPr txBox="1"/>
          <p:nvPr>
            <p:ph type="title"/>
          </p:nvPr>
        </p:nvSpPr>
        <p:spPr>
          <a:xfrm>
            <a:off x="323750" y="308150"/>
            <a:ext cx="72726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400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Коротко о важном</a:t>
            </a:r>
            <a:endParaRPr sz="2400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rgbClr val="0924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48" name="Google Shape;848;p30"/>
          <p:cNvSpPr txBox="1"/>
          <p:nvPr>
            <p:ph idx="1" type="body"/>
          </p:nvPr>
        </p:nvSpPr>
        <p:spPr>
          <a:xfrm>
            <a:off x="240500" y="1143525"/>
            <a:ext cx="8520600" cy="3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Регламент работы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с алертами, аварийный регламент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 SemiBold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Простые и </a:t>
            </a:r>
            <a:r>
              <a:rPr lang="ru" sz="16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понятные сообщения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от мониторинга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 SemiBold"/>
              <a:buChar char="―"/>
            </a:pPr>
            <a:r>
              <a:rPr lang="ru" sz="16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Инструкции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для сотрудников в тексте алерта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 SemiBold"/>
              <a:buChar char="―"/>
            </a:pPr>
            <a:r>
              <a:rPr lang="ru" sz="16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Автоматический звонок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на мобильный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Очередь алертов, </a:t>
            </a:r>
            <a:r>
              <a:rPr lang="ru" sz="16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единое окно</a:t>
            </a:r>
            <a:endParaRPr b="1"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"/>
              <a:buChar char="―"/>
            </a:pPr>
            <a:r>
              <a:rPr lang="ru" sz="16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Взаимосвязи между сервисами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ru" sz="1400">
                <a:solidFill>
                  <a:srgbClr val="202124"/>
                </a:solidFill>
                <a:highlight>
                  <a:srgbClr val="FFFFFF"/>
                </a:highlight>
                <a:latin typeface="Manrope Medium"/>
                <a:ea typeface="Manrope Medium"/>
                <a:cs typeface="Manrope Medium"/>
                <a:sym typeface="Manrope Medium"/>
              </a:rPr>
              <a:t>—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алерты-причины, алерты-следствия</a:t>
            </a:r>
            <a:endParaRPr sz="1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600"/>
              <a:buFont typeface="Manrope SemiBold"/>
              <a:buChar char="―"/>
            </a:pPr>
            <a:r>
              <a:rPr lang="ru" sz="16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Сбор данных</a:t>
            </a:r>
            <a:r>
              <a:rPr lang="ru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их анализ и прогноз</a:t>
            </a:r>
            <a:endParaRPr sz="16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600"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31"/>
          <p:cNvPicPr preferRelativeResize="0"/>
          <p:nvPr/>
        </p:nvPicPr>
        <p:blipFill rotWithShape="1">
          <a:blip r:embed="rId3">
            <a:alphaModFix amt="7000"/>
          </a:blip>
          <a:srcRect b="0" l="0" r="0" t="0"/>
          <a:stretch/>
        </p:blipFill>
        <p:spPr>
          <a:xfrm>
            <a:off x="-146200" y="-1"/>
            <a:ext cx="9290199" cy="25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31"/>
          <p:cNvSpPr/>
          <p:nvPr/>
        </p:nvSpPr>
        <p:spPr>
          <a:xfrm>
            <a:off x="6312400" y="2683125"/>
            <a:ext cx="2119500" cy="2137200"/>
          </a:xfrm>
          <a:prstGeom prst="roundRect">
            <a:avLst>
              <a:gd fmla="val 6913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>
              <a:srgbClr val="758289">
                <a:alpha val="1882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31"/>
          <p:cNvSpPr txBox="1"/>
          <p:nvPr>
            <p:ph idx="4294967295" type="subTitle"/>
          </p:nvPr>
        </p:nvSpPr>
        <p:spPr>
          <a:xfrm>
            <a:off x="302850" y="3109675"/>
            <a:ext cx="4801800" cy="15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3000"/>
              </a:spcAft>
              <a:buClr>
                <a:schemeClr val="dk2"/>
              </a:buClr>
              <a:buSzPts val="1800"/>
              <a:buFont typeface="Manrope Medium"/>
              <a:buNone/>
            </a:pPr>
            <a:r>
              <a:rPr b="0" i="0" lang="ru" sz="1900" u="none" cap="none" strike="noStrike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Мы стремимся делать лучший </a:t>
            </a:r>
            <a:br>
              <a:rPr b="0" i="0" lang="ru" sz="1900" u="none" cap="none" strike="noStrike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b="0" i="0" lang="ru" sz="1900" u="none" cap="none" strike="noStrike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продукт на рынке, а ваш голос может помочь нам в этом. Приходите к нам </a:t>
            </a:r>
            <a:br>
              <a:rPr b="0" i="0" lang="ru" sz="1900" u="none" cap="none" strike="noStrike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b="0" i="0" lang="ru" sz="1900" u="none" cap="none" strike="noStrike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на исследования, делитесь опытом </a:t>
            </a:r>
            <a:br>
              <a:rPr b="0" i="0" lang="ru" sz="1900" u="none" cap="none" strike="noStrike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b="0" i="0" lang="ru" sz="1900" u="none" cap="none" strike="noStrike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и получайте подарки </a:t>
            </a:r>
            <a:endParaRPr b="0" i="0" sz="35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856" name="Google Shape;85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3512" y="2841221"/>
            <a:ext cx="1857269" cy="185726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31"/>
          <p:cNvSpPr txBox="1"/>
          <p:nvPr/>
        </p:nvSpPr>
        <p:spPr>
          <a:xfrm>
            <a:off x="302850" y="322600"/>
            <a:ext cx="58257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35937"/>
              </a:lnSpc>
              <a:spcBef>
                <a:spcPts val="4800"/>
              </a:spcBef>
              <a:spcAft>
                <a:spcPts val="30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ru" sz="2800" u="none" cap="none" strike="noStrike">
                <a:solidFill>
                  <a:srgbClr val="0924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Selectel. Мнения</a:t>
            </a:r>
            <a:endParaRPr b="0" i="0" sz="2800" u="none" cap="none" strike="noStrike">
              <a:solidFill>
                <a:srgbClr val="595959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858" name="Google Shape;85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15854" y="4278646"/>
            <a:ext cx="273800" cy="2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32"/>
          <p:cNvSpPr txBox="1"/>
          <p:nvPr>
            <p:ph type="ctrTitle"/>
          </p:nvPr>
        </p:nvSpPr>
        <p:spPr>
          <a:xfrm>
            <a:off x="323850" y="968300"/>
            <a:ext cx="8496300" cy="225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ru" sz="4400">
                <a:solidFill>
                  <a:schemeClr val="lt1"/>
                </a:solidFill>
              </a:rPr>
              <a:t>Остались вопросы?</a:t>
            </a:r>
            <a:br>
              <a:rPr lang="ru" sz="4400">
                <a:solidFill>
                  <a:schemeClr val="lt1"/>
                </a:solidFill>
              </a:rPr>
            </a:br>
            <a:r>
              <a:rPr lang="ru" sz="4400">
                <a:solidFill>
                  <a:schemeClr val="lt1"/>
                </a:solidFill>
              </a:rPr>
              <a:t>Обращайтесь!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864" name="Google Shape;864;p32"/>
          <p:cNvSpPr txBox="1"/>
          <p:nvPr/>
        </p:nvSpPr>
        <p:spPr>
          <a:xfrm>
            <a:off x="1452772" y="4037530"/>
            <a:ext cx="7610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Александр Барсков</a:t>
            </a:r>
            <a:endParaRPr b="0" i="0" sz="1800" u="none" cap="none" strike="noStrik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65" name="Google Shape;865;p32"/>
          <p:cNvSpPr txBox="1"/>
          <p:nvPr/>
        </p:nvSpPr>
        <p:spPr>
          <a:xfrm>
            <a:off x="1346750" y="4299136"/>
            <a:ext cx="337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FFFFFF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tg: @Barsman </a:t>
            </a:r>
            <a:endParaRPr b="0" i="0" sz="1800" u="none" cap="none" strike="noStrike">
              <a:solidFill>
                <a:srgbClr val="FFFFFF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pic>
        <p:nvPicPr>
          <p:cNvPr id="866" name="Google Shape;866;p32"/>
          <p:cNvPicPr preferRelativeResize="0"/>
          <p:nvPr/>
        </p:nvPicPr>
        <p:blipFill rotWithShape="1">
          <a:blip r:embed="rId3">
            <a:alphaModFix/>
          </a:blip>
          <a:srcRect b="44026" l="12849" r="5982" t="3524"/>
          <a:stretch/>
        </p:blipFill>
        <p:spPr>
          <a:xfrm>
            <a:off x="323850" y="3942075"/>
            <a:ext cx="864000" cy="864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92433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"/>
          <p:cNvSpPr txBox="1"/>
          <p:nvPr/>
        </p:nvSpPr>
        <p:spPr>
          <a:xfrm>
            <a:off x="249382" y="2113163"/>
            <a:ext cx="17097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ru" sz="3600" u="none" cap="none" strike="noStrike">
                <a:solidFill>
                  <a:srgbClr val="EB4247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10 лет</a:t>
            </a:r>
            <a:endParaRPr b="0" i="0" sz="3600" u="none" cap="none" strike="noStrike">
              <a:solidFill>
                <a:srgbClr val="EB4247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опыта</a:t>
            </a:r>
            <a:endParaRPr b="0" i="0" sz="13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61" name="Google Shape;461;p4"/>
          <p:cNvSpPr txBox="1"/>
          <p:nvPr/>
        </p:nvSpPr>
        <p:spPr>
          <a:xfrm>
            <a:off x="2413303" y="2113162"/>
            <a:ext cx="15771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ru" sz="3600" u="none" cap="none" strike="noStrike">
                <a:solidFill>
                  <a:srgbClr val="EB4247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13</a:t>
            </a:r>
            <a:endParaRPr b="0" i="0" sz="3600" u="none" cap="none" strike="noStrike">
              <a:solidFill>
                <a:srgbClr val="EB4247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пулов облака</a:t>
            </a:r>
            <a:endParaRPr b="0" i="0" sz="13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62" name="Google Shape;462;p4"/>
          <p:cNvSpPr txBox="1"/>
          <p:nvPr/>
        </p:nvSpPr>
        <p:spPr>
          <a:xfrm>
            <a:off x="2413313" y="3325244"/>
            <a:ext cx="21825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EB4247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75 000</a:t>
            </a:r>
            <a:endParaRPr b="0" i="0" sz="3600" u="none" cap="none" strike="noStrike">
              <a:solidFill>
                <a:srgbClr val="EB4247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13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виртуальных машин</a:t>
            </a:r>
            <a:endParaRPr b="0" i="0" sz="13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63" name="Google Shape;463;p4"/>
          <p:cNvSpPr txBox="1"/>
          <p:nvPr/>
        </p:nvSpPr>
        <p:spPr>
          <a:xfrm>
            <a:off x="249384" y="3325247"/>
            <a:ext cx="1906200" cy="9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ru" sz="3600" u="none" cap="none" strike="noStrike">
                <a:solidFill>
                  <a:srgbClr val="EB4247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20+</a:t>
            </a:r>
            <a:endParaRPr b="0" i="0" sz="3600" u="none" cap="none" strike="noStrike">
              <a:solidFill>
                <a:srgbClr val="EB4247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петабайт клиентских данных</a:t>
            </a:r>
            <a:endParaRPr b="0" i="0" sz="13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64" name="Google Shape;464;p4"/>
          <p:cNvSpPr txBox="1"/>
          <p:nvPr/>
        </p:nvSpPr>
        <p:spPr>
          <a:xfrm>
            <a:off x="154603" y="1041178"/>
            <a:ext cx="4151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6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С 2013 года строим облачную инфраструктуру для клиентов. </a:t>
            </a:r>
            <a:endParaRPr b="0" i="0" sz="16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65" name="Google Shape;465;p4"/>
          <p:cNvSpPr txBox="1"/>
          <p:nvPr>
            <p:ph idx="4294967295" type="title"/>
          </p:nvPr>
        </p:nvSpPr>
        <p:spPr>
          <a:xfrm>
            <a:off x="230792" y="377250"/>
            <a:ext cx="60306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 облака Selectel</a:t>
            </a:r>
            <a:endParaRPr sz="24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466" name="Google Shape;466;p4"/>
          <p:cNvPicPr preferRelativeResize="0"/>
          <p:nvPr/>
        </p:nvPicPr>
        <p:blipFill rotWithShape="1">
          <a:blip r:embed="rId3">
            <a:alphaModFix/>
          </a:blip>
          <a:srcRect b="0" l="15052" r="31074" t="0"/>
          <a:stretch/>
        </p:blipFill>
        <p:spPr>
          <a:xfrm>
            <a:off x="5010490" y="-8945"/>
            <a:ext cx="4151398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"/>
          <p:cNvSpPr/>
          <p:nvPr/>
        </p:nvSpPr>
        <p:spPr>
          <a:xfrm rot="5400000">
            <a:off x="3586425" y="1323600"/>
            <a:ext cx="5143500" cy="24963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4"/>
          <p:cNvSpPr/>
          <p:nvPr/>
        </p:nvSpPr>
        <p:spPr>
          <a:xfrm rot="5400000">
            <a:off x="3671570" y="1314655"/>
            <a:ext cx="5143500" cy="2496300"/>
          </a:xfrm>
          <a:prstGeom prst="rect">
            <a:avLst/>
          </a:prstGeom>
          <a:gradFill>
            <a:gsLst>
              <a:gs pos="0">
                <a:srgbClr val="FFFFFF">
                  <a:alpha val="24705"/>
                </a:srgbClr>
              </a:gs>
              <a:gs pos="100000">
                <a:srgbClr val="092433">
                  <a:alpha val="2470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"/>
          <p:cNvSpPr txBox="1"/>
          <p:nvPr/>
        </p:nvSpPr>
        <p:spPr>
          <a:xfrm>
            <a:off x="4853563" y="3325244"/>
            <a:ext cx="21825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" sz="3600" u="none" cap="none" strike="noStrike">
                <a:solidFill>
                  <a:srgbClr val="EB4247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10</a:t>
            </a:r>
            <a:endParaRPr b="0" i="0" sz="3600" u="none" cap="none" strike="noStrike">
              <a:solidFill>
                <a:srgbClr val="EB4247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критичных </a:t>
            </a:r>
            <a:br>
              <a:rPr b="0" i="0" lang="ru" sz="14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ru" sz="14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алертов в день</a:t>
            </a:r>
            <a:endParaRPr b="0" i="0" sz="1300" u="none" cap="none" strike="noStrik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9026" y="122945"/>
            <a:ext cx="8647700" cy="502056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"/>
          <p:cNvSpPr txBox="1"/>
          <p:nvPr>
            <p:ph idx="4294967295" type="title"/>
          </p:nvPr>
        </p:nvSpPr>
        <p:spPr>
          <a:xfrm>
            <a:off x="323850" y="303475"/>
            <a:ext cx="25278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9256"/>
              <a:buNone/>
            </a:pPr>
            <a:r>
              <a:rPr lang="ru" sz="2420">
                <a:latin typeface="Manrope Medium"/>
                <a:ea typeface="Manrope Medium"/>
                <a:cs typeface="Manrope Medium"/>
                <a:sym typeface="Manrope Medium"/>
              </a:rPr>
              <a:t>Инфраструктура облака</a:t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"/>
          <p:cNvSpPr txBox="1"/>
          <p:nvPr>
            <p:ph type="title"/>
          </p:nvPr>
        </p:nvSpPr>
        <p:spPr>
          <a:xfrm>
            <a:off x="323850" y="303471"/>
            <a:ext cx="8496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">
                <a:latin typeface="Manrope Medium"/>
                <a:ea typeface="Manrope Medium"/>
                <a:cs typeface="Manrope Medium"/>
                <a:sym typeface="Manrope Medium"/>
              </a:rPr>
              <a:t>Разработка и поддержка</a:t>
            </a:r>
            <a:endParaRPr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481" name="Google Shape;48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0888" y="875453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6"/>
          <p:cNvSpPr txBox="1"/>
          <p:nvPr/>
        </p:nvSpPr>
        <p:spPr>
          <a:xfrm>
            <a:off x="4148978" y="1030689"/>
            <a:ext cx="1273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Клиент</a:t>
            </a:r>
            <a:endParaRPr b="0" i="0" sz="1400" u="none" cap="none" strike="noStrike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cxnSp>
        <p:nvCxnSpPr>
          <p:cNvPr id="483" name="Google Shape;483;p6"/>
          <p:cNvCxnSpPr/>
          <p:nvPr/>
        </p:nvCxnSpPr>
        <p:spPr>
          <a:xfrm rot="10800000">
            <a:off x="2009975" y="3987800"/>
            <a:ext cx="1195200" cy="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484" name="Google Shape;48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0888" y="212177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6"/>
          <p:cNvSpPr txBox="1"/>
          <p:nvPr/>
        </p:nvSpPr>
        <p:spPr>
          <a:xfrm>
            <a:off x="4148973" y="2135344"/>
            <a:ext cx="190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Панель управления, инструменты</a:t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486" name="Google Shape;48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8363" y="212177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"/>
          <p:cNvSpPr txBox="1"/>
          <p:nvPr/>
        </p:nvSpPr>
        <p:spPr>
          <a:xfrm>
            <a:off x="1007548" y="2027644"/>
            <a:ext cx="190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Многоуровневая техническая поддержка</a:t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488" name="Google Shape;48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41288" y="212177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"/>
          <p:cNvSpPr/>
          <p:nvPr/>
        </p:nvSpPr>
        <p:spPr>
          <a:xfrm>
            <a:off x="3212150" y="3240500"/>
            <a:ext cx="5604300" cy="16170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90" name="Google Shape;490;p6"/>
          <p:cNvSpPr txBox="1"/>
          <p:nvPr/>
        </p:nvSpPr>
        <p:spPr>
          <a:xfrm>
            <a:off x="7387459" y="2135350"/>
            <a:ext cx="1560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API</a:t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491" name="Google Shape;491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8363" y="371357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"/>
          <p:cNvSpPr txBox="1"/>
          <p:nvPr/>
        </p:nvSpPr>
        <p:spPr>
          <a:xfrm>
            <a:off x="1007549" y="3619450"/>
            <a:ext cx="99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Дежурная </a:t>
            </a:r>
            <a:b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служба</a:t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3350350" y="3364975"/>
            <a:ext cx="1560300" cy="1362600"/>
            <a:chOff x="3274150" y="3517375"/>
            <a:chExt cx="1560300" cy="1362600"/>
          </a:xfrm>
        </p:grpSpPr>
        <p:sp>
          <p:nvSpPr>
            <p:cNvPr id="494" name="Google Shape;494;p6"/>
            <p:cNvSpPr/>
            <p:nvPr/>
          </p:nvSpPr>
          <p:spPr>
            <a:xfrm>
              <a:off x="3274150" y="3517375"/>
              <a:ext cx="1560300" cy="1362600"/>
            </a:xfrm>
            <a:prstGeom prst="roundRect">
              <a:avLst>
                <a:gd fmla="val 8598" name="adj"/>
              </a:avLst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 txBox="1"/>
            <p:nvPr/>
          </p:nvSpPr>
          <p:spPr>
            <a:xfrm>
              <a:off x="3383600" y="3582703"/>
              <a:ext cx="1347300" cy="12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Manrope Medium"/>
                  <a:ea typeface="Manrope Medium"/>
                  <a:cs typeface="Manrope Medium"/>
                  <a:sym typeface="Manrope Medium"/>
                </a:rPr>
                <a:t>Ceph</a:t>
              </a:r>
              <a:endParaRPr b="0" i="0" sz="12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Manrope Medium"/>
                  <a:ea typeface="Manrope Medium"/>
                  <a:cs typeface="Manrope Medium"/>
                  <a:sym typeface="Manrope Medium"/>
                </a:rPr>
                <a:t>Compute</a:t>
              </a:r>
              <a:endParaRPr b="0" i="0" sz="12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Manrope Medium"/>
                  <a:ea typeface="Manrope Medium"/>
                  <a:cs typeface="Manrope Medium"/>
                  <a:sym typeface="Manrope Medium"/>
                </a:rPr>
                <a:t>BlockStorage</a:t>
              </a:r>
              <a:endParaRPr b="0" i="0" sz="12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Manrope Medium"/>
                  <a:ea typeface="Manrope Medium"/>
                  <a:cs typeface="Manrope Medium"/>
                  <a:sym typeface="Manrope Medium"/>
                </a:rPr>
                <a:t>Common Services</a:t>
              </a:r>
              <a:endParaRPr b="0" i="0" sz="12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Manrope Medium"/>
                  <a:ea typeface="Manrope Medium"/>
                  <a:cs typeface="Manrope Medium"/>
                  <a:sym typeface="Manrope Medium"/>
                </a:rPr>
                <a:t>Cloud SRE</a:t>
              </a:r>
              <a:endParaRPr b="0" i="0" sz="12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Manrope Medium"/>
                  <a:ea typeface="Manrope Medium"/>
                  <a:cs typeface="Manrope Medium"/>
                  <a:sym typeface="Manrope Medium"/>
                </a:rPr>
                <a:t>Object Storage</a:t>
              </a:r>
              <a:endParaRPr b="0" i="0" sz="12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endParaRPr>
            </a:p>
          </p:txBody>
        </p:sp>
      </p:grpSp>
      <p:grpSp>
        <p:nvGrpSpPr>
          <p:cNvPr id="496" name="Google Shape;496;p6"/>
          <p:cNvGrpSpPr/>
          <p:nvPr/>
        </p:nvGrpSpPr>
        <p:grpSpPr>
          <a:xfrm>
            <a:off x="5065387" y="3364975"/>
            <a:ext cx="1560300" cy="1362600"/>
            <a:chOff x="5065387" y="3517375"/>
            <a:chExt cx="1560300" cy="1362600"/>
          </a:xfrm>
        </p:grpSpPr>
        <p:sp>
          <p:nvSpPr>
            <p:cNvPr id="497" name="Google Shape;497;p6"/>
            <p:cNvSpPr/>
            <p:nvPr/>
          </p:nvSpPr>
          <p:spPr>
            <a:xfrm>
              <a:off x="5065387" y="3517375"/>
              <a:ext cx="1560300" cy="1362600"/>
            </a:xfrm>
            <a:prstGeom prst="roundRect">
              <a:avLst>
                <a:gd fmla="val 8598" name="adj"/>
              </a:avLst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6"/>
            <p:cNvSpPr txBox="1"/>
            <p:nvPr/>
          </p:nvSpPr>
          <p:spPr>
            <a:xfrm>
              <a:off x="5192752" y="3582703"/>
              <a:ext cx="1347300" cy="12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Manrope Medium"/>
                  <a:ea typeface="Manrope Medium"/>
                  <a:cs typeface="Manrope Medium"/>
                  <a:sym typeface="Manrope Medium"/>
                </a:rPr>
                <a:t>Сопровождение облака</a:t>
              </a:r>
              <a:endParaRPr b="0" i="0" sz="12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Manrope Medium"/>
                  <a:ea typeface="Manrope Medium"/>
                  <a:cs typeface="Manrope Medium"/>
                  <a:sym typeface="Manrope Medium"/>
                </a:rPr>
                <a:t>Cloud Hardware</a:t>
              </a:r>
              <a:endParaRPr b="0" i="0" sz="12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Manrope Medium"/>
                  <a:ea typeface="Manrope Medium"/>
                  <a:cs typeface="Manrope Medium"/>
                  <a:sym typeface="Manrope Medium"/>
                </a:rPr>
                <a:t>Ceph Team</a:t>
              </a:r>
              <a:endParaRPr b="0" i="0" sz="12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Manrope Medium"/>
                  <a:ea typeface="Manrope Medium"/>
                  <a:cs typeface="Manrope Medium"/>
                  <a:sym typeface="Manrope Medium"/>
                </a:rPr>
                <a:t>Monitoring</a:t>
              </a:r>
              <a:endParaRPr b="0" i="0" sz="12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endParaRPr>
            </a:p>
          </p:txBody>
        </p:sp>
      </p:grpSp>
      <p:sp>
        <p:nvSpPr>
          <p:cNvPr id="499" name="Google Shape;499;p6"/>
          <p:cNvSpPr/>
          <p:nvPr/>
        </p:nvSpPr>
        <p:spPr>
          <a:xfrm>
            <a:off x="6771300" y="3365100"/>
            <a:ext cx="1904100" cy="5973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6"/>
          <p:cNvSpPr txBox="1"/>
          <p:nvPr/>
        </p:nvSpPr>
        <p:spPr>
          <a:xfrm>
            <a:off x="6884548" y="3450061"/>
            <a:ext cx="190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IaC, мониторинг,</a:t>
            </a:r>
            <a:endParaRPr b="0" i="0" sz="12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виртуализация</a:t>
            </a:r>
            <a:endParaRPr b="0" i="0" sz="12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01" name="Google Shape;501;p6"/>
          <p:cNvSpPr/>
          <p:nvPr/>
        </p:nvSpPr>
        <p:spPr>
          <a:xfrm>
            <a:off x="6771300" y="4130400"/>
            <a:ext cx="1904100" cy="5973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6"/>
          <p:cNvSpPr txBox="1"/>
          <p:nvPr/>
        </p:nvSpPr>
        <p:spPr>
          <a:xfrm>
            <a:off x="6884548" y="4215361"/>
            <a:ext cx="190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Хосты и системные модули </a:t>
            </a:r>
            <a:endParaRPr b="0" i="0" sz="12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cxnSp>
        <p:nvCxnSpPr>
          <p:cNvPr id="503" name="Google Shape;503;p6"/>
          <p:cNvCxnSpPr/>
          <p:nvPr/>
        </p:nvCxnSpPr>
        <p:spPr>
          <a:xfrm>
            <a:off x="3722679" y="2727037"/>
            <a:ext cx="0" cy="5022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504" name="Google Shape;504;p6"/>
          <p:cNvCxnSpPr/>
          <p:nvPr/>
        </p:nvCxnSpPr>
        <p:spPr>
          <a:xfrm>
            <a:off x="6968104" y="2727037"/>
            <a:ext cx="0" cy="5022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505" name="Google Shape;505;p6"/>
          <p:cNvCxnSpPr/>
          <p:nvPr/>
        </p:nvCxnSpPr>
        <p:spPr>
          <a:xfrm>
            <a:off x="545179" y="2727037"/>
            <a:ext cx="0" cy="9069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506" name="Google Shape;506;p6"/>
          <p:cNvCxnSpPr/>
          <p:nvPr/>
        </p:nvCxnSpPr>
        <p:spPr>
          <a:xfrm>
            <a:off x="3722679" y="1474324"/>
            <a:ext cx="0" cy="5022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507" name="Google Shape;507;p6"/>
          <p:cNvCxnSpPr/>
          <p:nvPr/>
        </p:nvCxnSpPr>
        <p:spPr>
          <a:xfrm flipH="1">
            <a:off x="574954" y="1474324"/>
            <a:ext cx="2938500" cy="4764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508" name="Google Shape;508;p6"/>
          <p:cNvCxnSpPr/>
          <p:nvPr/>
        </p:nvCxnSpPr>
        <p:spPr>
          <a:xfrm>
            <a:off x="3937229" y="1474324"/>
            <a:ext cx="2938500" cy="476400"/>
          </a:xfrm>
          <a:prstGeom prst="straightConnector1">
            <a:avLst/>
          </a:prstGeom>
          <a:noFill/>
          <a:ln cap="flat" cmpd="sng" w="28575">
            <a:solidFill>
              <a:srgbClr val="EB4247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"/>
          <p:cNvSpPr txBox="1"/>
          <p:nvPr>
            <p:ph idx="4294967295" type="body"/>
          </p:nvPr>
        </p:nvSpPr>
        <p:spPr>
          <a:xfrm>
            <a:off x="311700" y="2425425"/>
            <a:ext cx="2323200" cy="18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>
                <a:latin typeface="Manrope Medium"/>
                <a:ea typeface="Manrope Medium"/>
                <a:cs typeface="Manrope Medium"/>
                <a:sym typeface="Manrope Medium"/>
              </a:rPr>
              <a:t>Работа </a:t>
            </a:r>
            <a:br>
              <a:rPr lang="ru"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ru">
                <a:latin typeface="Manrope Medium"/>
                <a:ea typeface="Manrope Medium"/>
                <a:cs typeface="Manrope Medium"/>
                <a:sym typeface="Manrope Medium"/>
              </a:rPr>
              <a:t>с сообщениями мониторинга</a:t>
            </a:r>
            <a:endParaRPr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514" name="Google Shape;51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3" y="1440000"/>
            <a:ext cx="612075" cy="61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3396" y="1440000"/>
            <a:ext cx="612075" cy="61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5090" y="1440000"/>
            <a:ext cx="612075" cy="612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7"/>
          <p:cNvSpPr txBox="1"/>
          <p:nvPr>
            <p:ph idx="4294967295" type="body"/>
          </p:nvPr>
        </p:nvSpPr>
        <p:spPr>
          <a:xfrm>
            <a:off x="3233400" y="2425425"/>
            <a:ext cx="2323200" cy="18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>
                <a:latin typeface="Manrope Medium"/>
                <a:ea typeface="Manrope Medium"/>
                <a:cs typeface="Manrope Medium"/>
                <a:sym typeface="Manrope Medium"/>
              </a:rPr>
              <a:t>Решение инцидентов, устранение аварий</a:t>
            </a:r>
            <a:endParaRPr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18" name="Google Shape;518;p7"/>
          <p:cNvSpPr txBox="1"/>
          <p:nvPr>
            <p:ph idx="4294967295" type="body"/>
          </p:nvPr>
        </p:nvSpPr>
        <p:spPr>
          <a:xfrm>
            <a:off x="6155100" y="2425425"/>
            <a:ext cx="2323200" cy="18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>
                <a:latin typeface="Manrope Medium"/>
                <a:ea typeface="Manrope Medium"/>
                <a:cs typeface="Manrope Medium"/>
                <a:sym typeface="Manrope Medium"/>
              </a:rPr>
              <a:t>Помощь саппорту </a:t>
            </a:r>
            <a:br>
              <a:rPr lang="ru"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ru">
                <a:latin typeface="Manrope Medium"/>
                <a:ea typeface="Manrope Medium"/>
                <a:cs typeface="Manrope Medium"/>
                <a:sym typeface="Manrope Medium"/>
              </a:rPr>
              <a:t>в дебаге сложных кейсов</a:t>
            </a:r>
            <a:endParaRPr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19" name="Google Shape;519;p7"/>
          <p:cNvSpPr txBox="1"/>
          <p:nvPr/>
        </p:nvSpPr>
        <p:spPr>
          <a:xfrm>
            <a:off x="228600" y="228600"/>
            <a:ext cx="91440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20"/>
              <a:buFont typeface="Arial"/>
              <a:buNone/>
            </a:pPr>
            <a:r>
              <a:rPr b="0" i="0" lang="ru" sz="242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Дежурная служба</a:t>
            </a:r>
            <a:endParaRPr b="0" i="0" sz="242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8"/>
          <p:cNvSpPr/>
          <p:nvPr/>
        </p:nvSpPr>
        <p:spPr>
          <a:xfrm>
            <a:off x="4962280" y="3838275"/>
            <a:ext cx="2127300" cy="11202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chemeClr val="lt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8"/>
          <p:cNvSpPr txBox="1"/>
          <p:nvPr>
            <p:ph type="title"/>
          </p:nvPr>
        </p:nvSpPr>
        <p:spPr>
          <a:xfrm>
            <a:off x="323850" y="338775"/>
            <a:ext cx="4018800" cy="9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Мониторинг Облака</a:t>
            </a:r>
            <a:endParaRPr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526" name="Google Shape;52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0945" y="4333058"/>
            <a:ext cx="434982" cy="434968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8"/>
          <p:cNvSpPr txBox="1"/>
          <p:nvPr/>
        </p:nvSpPr>
        <p:spPr>
          <a:xfrm>
            <a:off x="5735632" y="4239712"/>
            <a:ext cx="99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exporters</a:t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28" name="Google Shape;528;p8"/>
          <p:cNvSpPr txBox="1"/>
          <p:nvPr/>
        </p:nvSpPr>
        <p:spPr>
          <a:xfrm>
            <a:off x="5129119" y="3948384"/>
            <a:ext cx="1741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Virtual Machines</a:t>
            </a:r>
            <a:endParaRPr b="0" i="0" sz="1400" u="none" cap="none" strike="noStrike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29" name="Google Shape;529;p8"/>
          <p:cNvSpPr/>
          <p:nvPr/>
        </p:nvSpPr>
        <p:spPr>
          <a:xfrm>
            <a:off x="2641250" y="3838275"/>
            <a:ext cx="2127300" cy="11202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chemeClr val="lt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800" y="4314724"/>
            <a:ext cx="434983" cy="434968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8"/>
          <p:cNvSpPr txBox="1"/>
          <p:nvPr/>
        </p:nvSpPr>
        <p:spPr>
          <a:xfrm>
            <a:off x="3430051" y="4230152"/>
            <a:ext cx="99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exporters</a:t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32" name="Google Shape;532;p8"/>
          <p:cNvSpPr txBox="1"/>
          <p:nvPr/>
        </p:nvSpPr>
        <p:spPr>
          <a:xfrm>
            <a:off x="2834220" y="3948384"/>
            <a:ext cx="1741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Baremetal</a:t>
            </a:r>
            <a:endParaRPr b="0" i="0" sz="1400" u="none" cap="none" strike="noStrike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33" name="Google Shape;533;p8"/>
          <p:cNvSpPr/>
          <p:nvPr/>
        </p:nvSpPr>
        <p:spPr>
          <a:xfrm>
            <a:off x="2615950" y="1435175"/>
            <a:ext cx="4448400" cy="2220900"/>
          </a:xfrm>
          <a:prstGeom prst="roundRect">
            <a:avLst>
              <a:gd fmla="val 8598" name="adj"/>
            </a:avLst>
          </a:prstGeom>
          <a:noFill/>
          <a:ln cap="flat" cmpd="sng" w="19050">
            <a:solidFill>
              <a:schemeClr val="lt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Google Shape;53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6438" y="2781347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8"/>
          <p:cNvSpPr txBox="1"/>
          <p:nvPr/>
        </p:nvSpPr>
        <p:spPr>
          <a:xfrm>
            <a:off x="3343225" y="2687225"/>
            <a:ext cx="1168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Prometheus</a:t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36" name="Google Shape;536;p8"/>
          <p:cNvSpPr txBox="1"/>
          <p:nvPr/>
        </p:nvSpPr>
        <p:spPr>
          <a:xfrm>
            <a:off x="2807164" y="1539972"/>
            <a:ext cx="1741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Monitoring Host</a:t>
            </a:r>
            <a:endParaRPr b="0" i="0" sz="1400" u="none" cap="none" strike="noStrike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537" name="Google Shape;53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6438" y="187432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/>
          <p:nvPr/>
        </p:nvSpPr>
        <p:spPr>
          <a:xfrm>
            <a:off x="3343224" y="1780200"/>
            <a:ext cx="99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netbox_sd</a:t>
            </a:r>
            <a:endParaRPr b="0" i="0" sz="14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cxnSp>
        <p:nvCxnSpPr>
          <p:cNvPr id="539" name="Google Shape;539;p8"/>
          <p:cNvCxnSpPr/>
          <p:nvPr/>
        </p:nvCxnSpPr>
        <p:spPr>
          <a:xfrm>
            <a:off x="3033238" y="2327922"/>
            <a:ext cx="0" cy="453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0" name="Google Shape;540;p8"/>
          <p:cNvCxnSpPr/>
          <p:nvPr/>
        </p:nvCxnSpPr>
        <p:spPr>
          <a:xfrm>
            <a:off x="3120499" y="3298483"/>
            <a:ext cx="2799300" cy="5097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1" name="Google Shape;541;p8"/>
          <p:cNvCxnSpPr/>
          <p:nvPr/>
        </p:nvCxnSpPr>
        <p:spPr>
          <a:xfrm>
            <a:off x="2971700" y="3294075"/>
            <a:ext cx="733200" cy="5442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42" name="Google Shape;54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1738" y="2781347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8"/>
          <p:cNvSpPr txBox="1"/>
          <p:nvPr/>
        </p:nvSpPr>
        <p:spPr>
          <a:xfrm>
            <a:off x="5678525" y="2687225"/>
            <a:ext cx="1168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Alertmanager</a:t>
            </a:r>
            <a:endParaRPr b="0" i="0" sz="1400" u="none" cap="none" strike="noStrike">
              <a:solidFill>
                <a:schemeClr val="dk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544" name="Google Shape;54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1738" y="187397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8"/>
          <p:cNvSpPr txBox="1"/>
          <p:nvPr/>
        </p:nvSpPr>
        <p:spPr>
          <a:xfrm>
            <a:off x="5678525" y="1779850"/>
            <a:ext cx="1385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cops-alertbot</a:t>
            </a:r>
            <a:endParaRPr b="0" i="0" sz="1400" u="none" cap="none" strike="noStrike">
              <a:solidFill>
                <a:schemeClr val="dk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cxnSp>
        <p:nvCxnSpPr>
          <p:cNvPr id="546" name="Google Shape;546;p8"/>
          <p:cNvCxnSpPr/>
          <p:nvPr/>
        </p:nvCxnSpPr>
        <p:spPr>
          <a:xfrm rot="10800000">
            <a:off x="5367163" y="2327922"/>
            <a:ext cx="0" cy="453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7" name="Google Shape;547;p8"/>
          <p:cNvCxnSpPr/>
          <p:nvPr/>
        </p:nvCxnSpPr>
        <p:spPr>
          <a:xfrm>
            <a:off x="4415598" y="3029297"/>
            <a:ext cx="651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548" name="Google Shape;54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41738" y="668278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8"/>
          <p:cNvSpPr txBox="1"/>
          <p:nvPr/>
        </p:nvSpPr>
        <p:spPr>
          <a:xfrm>
            <a:off x="4784300" y="372397"/>
            <a:ext cx="116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Rocket.Chat</a:t>
            </a:r>
            <a:endParaRPr b="0" i="0" sz="1400" u="none" cap="none" strike="noStrike">
              <a:solidFill>
                <a:schemeClr val="dk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550" name="Google Shape;550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32638" y="668278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8"/>
          <p:cNvSpPr txBox="1"/>
          <p:nvPr/>
        </p:nvSpPr>
        <p:spPr>
          <a:xfrm>
            <a:off x="7024350" y="372400"/>
            <a:ext cx="1470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Selectel Events</a:t>
            </a:r>
            <a:endParaRPr b="0" i="0" sz="1400" u="none" cap="none" strike="noStrike">
              <a:solidFill>
                <a:schemeClr val="dk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552" name="Google Shape;552;p8"/>
          <p:cNvPicPr preferRelativeResize="0"/>
          <p:nvPr/>
        </p:nvPicPr>
        <p:blipFill rotWithShape="1">
          <a:blip r:embed="rId8">
            <a:alphaModFix/>
          </a:blip>
          <a:srcRect b="10399" l="23603" r="23602" t="10392"/>
          <a:stretch/>
        </p:blipFill>
        <p:spPr>
          <a:xfrm>
            <a:off x="6326511" y="668278"/>
            <a:ext cx="453601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8"/>
          <p:cNvSpPr txBox="1"/>
          <p:nvPr/>
        </p:nvSpPr>
        <p:spPr>
          <a:xfrm>
            <a:off x="5969073" y="372397"/>
            <a:ext cx="116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Telegram</a:t>
            </a:r>
            <a:endParaRPr b="0" i="0" sz="1400" u="none" cap="none" strike="noStrike">
              <a:solidFill>
                <a:schemeClr val="dk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cxnSp>
        <p:nvCxnSpPr>
          <p:cNvPr id="554" name="Google Shape;554;p8"/>
          <p:cNvCxnSpPr/>
          <p:nvPr/>
        </p:nvCxnSpPr>
        <p:spPr>
          <a:xfrm flipH="1" rot="10800000">
            <a:off x="5367038" y="1155062"/>
            <a:ext cx="1500" cy="659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5" name="Google Shape;555;p8"/>
          <p:cNvCxnSpPr/>
          <p:nvPr/>
        </p:nvCxnSpPr>
        <p:spPr>
          <a:xfrm flipH="1" rot="10800000">
            <a:off x="5490925" y="1154950"/>
            <a:ext cx="1033800" cy="637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6" name="Google Shape;556;p8"/>
          <p:cNvCxnSpPr/>
          <p:nvPr/>
        </p:nvCxnSpPr>
        <p:spPr>
          <a:xfrm flipH="1" rot="10800000">
            <a:off x="5672028" y="1175279"/>
            <a:ext cx="2087400" cy="61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557" name="Google Shape;557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1316" y="187432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8"/>
          <p:cNvSpPr txBox="1"/>
          <p:nvPr/>
        </p:nvSpPr>
        <p:spPr>
          <a:xfrm>
            <a:off x="280834" y="2434825"/>
            <a:ext cx="1741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Netbox</a:t>
            </a:r>
            <a:endParaRPr b="0" i="0" sz="12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cxnSp>
        <p:nvCxnSpPr>
          <p:cNvPr id="559" name="Google Shape;559;p8"/>
          <p:cNvCxnSpPr/>
          <p:nvPr/>
        </p:nvCxnSpPr>
        <p:spPr>
          <a:xfrm>
            <a:off x="1452563" y="2115500"/>
            <a:ext cx="12711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560" name="Google Shape;56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316" y="406687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8"/>
          <p:cNvSpPr txBox="1"/>
          <p:nvPr/>
        </p:nvSpPr>
        <p:spPr>
          <a:xfrm>
            <a:off x="280825" y="4627375"/>
            <a:ext cx="17415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Victoria Metrics</a:t>
            </a:r>
            <a:endParaRPr b="0" i="0" sz="1200" u="none" cap="none" strike="noStrik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62" name="Google Shape;562;p8"/>
          <p:cNvSpPr/>
          <p:nvPr/>
        </p:nvSpPr>
        <p:spPr>
          <a:xfrm>
            <a:off x="1150050" y="3202100"/>
            <a:ext cx="1567225" cy="777975"/>
          </a:xfrm>
          <a:custGeom>
            <a:rect b="b" l="l" r="r" t="t"/>
            <a:pathLst>
              <a:path extrusionOk="0" h="31119" w="62689">
                <a:moveTo>
                  <a:pt x="62689" y="0"/>
                </a:moveTo>
                <a:lnTo>
                  <a:pt x="0" y="0"/>
                </a:lnTo>
                <a:lnTo>
                  <a:pt x="0" y="31119"/>
                </a:ln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sp>
      <p:pic>
        <p:nvPicPr>
          <p:cNvPr id="563" name="Google Shape;56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2688" y="2781347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8"/>
          <p:cNvSpPr txBox="1"/>
          <p:nvPr/>
        </p:nvSpPr>
        <p:spPr>
          <a:xfrm>
            <a:off x="8069475" y="2687225"/>
            <a:ext cx="85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automata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565" name="Google Shape;565;p8"/>
          <p:cNvCxnSpPr/>
          <p:nvPr/>
        </p:nvCxnSpPr>
        <p:spPr>
          <a:xfrm flipH="1" rot="10800000">
            <a:off x="6965550" y="3008475"/>
            <a:ext cx="474600" cy="9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566" name="Google Shape;56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2688" y="3402722"/>
            <a:ext cx="453600" cy="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8"/>
          <p:cNvSpPr txBox="1"/>
          <p:nvPr/>
        </p:nvSpPr>
        <p:spPr>
          <a:xfrm>
            <a:off x="8069475" y="3296825"/>
            <a:ext cx="85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jiralert</a:t>
            </a:r>
            <a:endParaRPr b="0" i="0" sz="1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"/>
          <p:cNvSpPr txBox="1"/>
          <p:nvPr>
            <p:ph type="title"/>
          </p:nvPr>
        </p:nvSpPr>
        <p:spPr>
          <a:xfrm>
            <a:off x="1593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20">
                <a:latin typeface="Manrope Medium"/>
                <a:ea typeface="Manrope Medium"/>
                <a:cs typeface="Manrope Medium"/>
                <a:sym typeface="Manrope Medium"/>
              </a:rPr>
              <a:t>Требования к системе мониторинга</a:t>
            </a:r>
            <a:endParaRPr sz="242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73" name="Google Shape;573;p9"/>
          <p:cNvSpPr txBox="1"/>
          <p:nvPr>
            <p:ph idx="1" type="body"/>
          </p:nvPr>
        </p:nvSpPr>
        <p:spPr>
          <a:xfrm>
            <a:off x="114925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B4247"/>
              </a:buClr>
              <a:buSzPts val="1800"/>
              <a:buFont typeface="Manrope"/>
              <a:buChar char="―"/>
            </a:pPr>
            <a:r>
              <a:rPr lang="ru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Скорость доставки уведомлений</a:t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800"/>
              <a:buFont typeface="Manrope"/>
              <a:buChar char="―"/>
            </a:pPr>
            <a:r>
              <a:rPr lang="ru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Читаемые сообщения, удобный формат</a:t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800"/>
              <a:buFont typeface="Manrope"/>
              <a:buChar char="―"/>
            </a:pPr>
            <a:r>
              <a:rPr lang="ru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Инструкции и документация</a:t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800"/>
              <a:buFont typeface="Manrope"/>
              <a:buChar char="―"/>
            </a:pPr>
            <a:r>
              <a:rPr lang="ru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Агрегация уведомлений в очередь</a:t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800"/>
              <a:buFont typeface="Manrope"/>
              <a:buChar char="―"/>
            </a:pPr>
            <a:r>
              <a:rPr lang="ru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Связи между зависимыми сервисами</a:t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B4247"/>
              </a:buClr>
              <a:buSzPts val="1800"/>
              <a:buFont typeface="Manrope"/>
              <a:buChar char="―"/>
            </a:pPr>
            <a:r>
              <a:rPr lang="ru">
                <a:solidFill>
                  <a:srgbClr val="040C28"/>
                </a:solidFill>
                <a:latin typeface="Manrope"/>
                <a:ea typeface="Manrope"/>
                <a:cs typeface="Manrope"/>
                <a:sym typeface="Manrope"/>
              </a:rPr>
              <a:t>Сбор данных для анализа</a:t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>
              <a:solidFill>
                <a:srgbClr val="040C2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electel presentation">
  <a:themeElements>
    <a:clrScheme name="Custom 8">
      <a:dk1>
        <a:srgbClr val="092433"/>
      </a:dk1>
      <a:lt1>
        <a:srgbClr val="FFFFFF"/>
      </a:lt1>
      <a:dk2>
        <a:srgbClr val="EB4247"/>
      </a:dk2>
      <a:lt2>
        <a:srgbClr val="758289"/>
      </a:lt2>
      <a:accent1>
        <a:srgbClr val="092433"/>
      </a:accent1>
      <a:accent2>
        <a:srgbClr val="EB4247"/>
      </a:accent2>
      <a:accent3>
        <a:srgbClr val="0099FF"/>
      </a:accent3>
      <a:accent4>
        <a:srgbClr val="5F2DEA"/>
      </a:accent4>
      <a:accent5>
        <a:srgbClr val="1CF394"/>
      </a:accent5>
      <a:accent6>
        <a:srgbClr val="159A99"/>
      </a:accent6>
      <a:hlink>
        <a:srgbClr val="E43841"/>
      </a:hlink>
      <a:folHlink>
        <a:srgbClr val="FE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electel presentation">
  <a:themeElements>
    <a:clrScheme name="Пользовательские 1">
      <a:dk1>
        <a:srgbClr val="092433"/>
      </a:dk1>
      <a:lt1>
        <a:srgbClr val="FFFFFF"/>
      </a:lt1>
      <a:dk2>
        <a:srgbClr val="EB4247"/>
      </a:dk2>
      <a:lt2>
        <a:srgbClr val="939597"/>
      </a:lt2>
      <a:accent1>
        <a:srgbClr val="CCD1D5"/>
      </a:accent1>
      <a:accent2>
        <a:srgbClr val="3A9ED6"/>
      </a:accent2>
      <a:accent3>
        <a:srgbClr val="0AB476"/>
      </a:accent3>
      <a:accent4>
        <a:srgbClr val="CF9400"/>
      </a:accent4>
      <a:accent5>
        <a:srgbClr val="F56F21"/>
      </a:accent5>
      <a:accent6>
        <a:srgbClr val="905BFF"/>
      </a:accent6>
      <a:hlink>
        <a:srgbClr val="EB4247"/>
      </a:hlink>
      <a:folHlink>
        <a:srgbClr val="FE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electel presentation">
  <a:themeElements>
    <a:clrScheme name="Пользовательские 1">
      <a:dk1>
        <a:srgbClr val="092433"/>
      </a:dk1>
      <a:lt1>
        <a:srgbClr val="FFFFFF"/>
      </a:lt1>
      <a:dk2>
        <a:srgbClr val="EB4247"/>
      </a:dk2>
      <a:lt2>
        <a:srgbClr val="758289"/>
      </a:lt2>
      <a:accent1>
        <a:srgbClr val="CCD1D5"/>
      </a:accent1>
      <a:accent2>
        <a:srgbClr val="0B4A77"/>
      </a:accent2>
      <a:accent3>
        <a:srgbClr val="2F97FF"/>
      </a:accent3>
      <a:accent4>
        <a:srgbClr val="F8BE32"/>
      </a:accent4>
      <a:accent5>
        <a:srgbClr val="2AB773"/>
      </a:accent5>
      <a:accent6>
        <a:srgbClr val="C19E74"/>
      </a:accent6>
      <a:hlink>
        <a:srgbClr val="E43841"/>
      </a:hlink>
      <a:folHlink>
        <a:srgbClr val="FE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electel Presentation 2023">
  <a:themeElements>
    <a:clrScheme name="Пользовательские 1">
      <a:dk1>
        <a:srgbClr val="092433"/>
      </a:dk1>
      <a:lt1>
        <a:srgbClr val="FFFFFF"/>
      </a:lt1>
      <a:dk2>
        <a:srgbClr val="EB4247"/>
      </a:dk2>
      <a:lt2>
        <a:srgbClr val="939597"/>
      </a:lt2>
      <a:accent1>
        <a:srgbClr val="CCD1D5"/>
      </a:accent1>
      <a:accent2>
        <a:srgbClr val="3A9ED6"/>
      </a:accent2>
      <a:accent3>
        <a:srgbClr val="0AB476"/>
      </a:accent3>
      <a:accent4>
        <a:srgbClr val="CF9400"/>
      </a:accent4>
      <a:accent5>
        <a:srgbClr val="F56F21"/>
      </a:accent5>
      <a:accent6>
        <a:srgbClr val="905BFF"/>
      </a:accent6>
      <a:hlink>
        <a:srgbClr val="EB4247"/>
      </a:hlink>
      <a:folHlink>
        <a:srgbClr val="FE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